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55"/>
  </p:notesMasterIdLst>
  <p:sldIdLst>
    <p:sldId id="256" r:id="rId2"/>
    <p:sldId id="259" r:id="rId3"/>
    <p:sldId id="257" r:id="rId4"/>
    <p:sldId id="291" r:id="rId5"/>
    <p:sldId id="292" r:id="rId6"/>
    <p:sldId id="293" r:id="rId7"/>
    <p:sldId id="294" r:id="rId8"/>
    <p:sldId id="303" r:id="rId9"/>
    <p:sldId id="328" r:id="rId10"/>
    <p:sldId id="304" r:id="rId11"/>
    <p:sldId id="305" r:id="rId12"/>
    <p:sldId id="306" r:id="rId13"/>
    <p:sldId id="307" r:id="rId14"/>
    <p:sldId id="331" r:id="rId15"/>
    <p:sldId id="329" r:id="rId16"/>
    <p:sldId id="330" r:id="rId17"/>
    <p:sldId id="308" r:id="rId18"/>
    <p:sldId id="309" r:id="rId19"/>
    <p:sldId id="310" r:id="rId20"/>
    <p:sldId id="332" r:id="rId21"/>
    <p:sldId id="295" r:id="rId22"/>
    <p:sldId id="296" r:id="rId23"/>
    <p:sldId id="297" r:id="rId24"/>
    <p:sldId id="298" r:id="rId25"/>
    <p:sldId id="299" r:id="rId26"/>
    <p:sldId id="271" r:id="rId27"/>
    <p:sldId id="300" r:id="rId28"/>
    <p:sldId id="301" r:id="rId29"/>
    <p:sldId id="302" r:id="rId30"/>
    <p:sldId id="313" r:id="rId31"/>
    <p:sldId id="314" r:id="rId32"/>
    <p:sldId id="315" r:id="rId33"/>
    <p:sldId id="337" r:id="rId34"/>
    <p:sldId id="338" r:id="rId35"/>
    <p:sldId id="339" r:id="rId36"/>
    <p:sldId id="316" r:id="rId37"/>
    <p:sldId id="311" r:id="rId38"/>
    <p:sldId id="269" r:id="rId39"/>
    <p:sldId id="317" r:id="rId40"/>
    <p:sldId id="318" r:id="rId41"/>
    <p:sldId id="319" r:id="rId42"/>
    <p:sldId id="333" r:id="rId43"/>
    <p:sldId id="336" r:id="rId44"/>
    <p:sldId id="334" r:id="rId45"/>
    <p:sldId id="335" r:id="rId46"/>
    <p:sldId id="320" r:id="rId47"/>
    <p:sldId id="321" r:id="rId48"/>
    <p:sldId id="322" r:id="rId49"/>
    <p:sldId id="323" r:id="rId50"/>
    <p:sldId id="324" r:id="rId51"/>
    <p:sldId id="325" r:id="rId52"/>
    <p:sldId id="326" r:id="rId53"/>
    <p:sldId id="327" r:id="rId54"/>
  </p:sldIdLst>
  <p:sldSz cx="9144000" cy="5143500" type="screen16x9"/>
  <p:notesSz cx="6858000" cy="9144000"/>
  <p:embeddedFontLst>
    <p:embeddedFont>
      <p:font typeface="Alfa Slab One" panose="020B0604020202020204" charset="0"/>
      <p:regular r:id="rId56"/>
    </p:embeddedFont>
    <p:embeddedFont>
      <p:font typeface="Andalus" panose="02020603050405020304" pitchFamily="18" charset="-78"/>
      <p:regular r:id="rId57"/>
    </p:embeddedFont>
    <p:embeddedFont>
      <p:font typeface="Arial Black" panose="020B0A04020102020204" pitchFamily="34" charset="0"/>
      <p:bold r:id="rId58"/>
    </p:embeddedFont>
    <p:embeddedFont>
      <p:font typeface="Bahnschrift Condensed" panose="020B0502040204020203" pitchFamily="34" charset="0"/>
      <p:regular r:id="rId59"/>
      <p:bold r:id="rId60"/>
    </p:embeddedFont>
    <p:embeddedFont>
      <p:font typeface="Bahnschrift Light Condensed" panose="020B0502040204020203" pitchFamily="34" charset="0"/>
      <p:regular r:id="rId61"/>
    </p:embeddedFont>
    <p:embeddedFont>
      <p:font typeface="Berlin Sans FB Demi" panose="020E0802020502020306" pitchFamily="34" charset="0"/>
      <p:bold r:id="rId62"/>
    </p:embeddedFont>
    <p:embeddedFont>
      <p:font typeface="Calibri" panose="020F0502020204030204" pitchFamily="34" charset="0"/>
      <p:regular r:id="rId63"/>
      <p:bold r:id="rId64"/>
      <p:italic r:id="rId65"/>
      <p:boldItalic r:id="rId66"/>
    </p:embeddedFont>
    <p:embeddedFont>
      <p:font typeface="Calibri Light" panose="020F0302020204030204" pitchFamily="34" charset="0"/>
      <p:regular r:id="rId67"/>
      <p:italic r:id="rId68"/>
    </p:embeddedFont>
    <p:embeddedFont>
      <p:font typeface="Carter One" panose="020B0604020202020204" charset="0"/>
      <p:regular r:id="rId69"/>
    </p:embeddedFont>
    <p:embeddedFont>
      <p:font typeface="Gill Sans Ultra Bold Condensed" panose="020B0A06020104020203" pitchFamily="34" charset="0"/>
      <p:regular r:id="rId70"/>
    </p:embeddedFont>
    <p:embeddedFont>
      <p:font typeface="Livvic" panose="020B0604020202020204"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swald SemiBold" panose="00000700000000000000" pitchFamily="2" charset="0"/>
      <p:bold r:id="rId79"/>
    </p:embeddedFont>
    <p:embeddedFont>
      <p:font typeface="Playfair Display" panose="00000500000000000000" pitchFamily="2" charset="0"/>
      <p:regular r:id="rId80"/>
      <p:bold r:id="rId81"/>
      <p:italic r:id="rId82"/>
      <p:boldItalic r:id="rId83"/>
    </p:embeddedFont>
    <p:embeddedFont>
      <p:font typeface="Roboto" panose="02000000000000000000" pitchFamily="2"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0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79ADD3-DA13-497F-A6A2-658DB7F3AE1A}">
  <a:tblStyle styleId="{DF79ADD3-DA13-497F-A6A2-658DB7F3AE1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60"/>
  </p:normalViewPr>
  <p:slideViewPr>
    <p:cSldViewPr snapToGrid="0">
      <p:cViewPr varScale="1">
        <p:scale>
          <a:sx n="103" d="100"/>
          <a:sy n="103" d="100"/>
        </p:scale>
        <p:origin x="36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84" Type="http://schemas.openxmlformats.org/officeDocument/2006/relationships/font" Target="fonts/font29.fntdata"/><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80" Type="http://schemas.openxmlformats.org/officeDocument/2006/relationships/font" Target="fonts/font25.fntdata"/><Relationship Id="rId85" Type="http://schemas.openxmlformats.org/officeDocument/2006/relationships/font" Target="fonts/font3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font" Target="fonts/font28.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 Id="rId86" Type="http://schemas.openxmlformats.org/officeDocument/2006/relationships/font" Target="fonts/font3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6"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1.fntdata"/><Relationship Id="rId87" Type="http://schemas.openxmlformats.org/officeDocument/2006/relationships/font" Target="fonts/font32.fntdata"/><Relationship Id="rId61" Type="http://schemas.openxmlformats.org/officeDocument/2006/relationships/font" Target="fonts/font6.fntdata"/><Relationship Id="rId82" Type="http://schemas.openxmlformats.org/officeDocument/2006/relationships/font" Target="fonts/font27.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409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664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9164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27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316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6571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588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441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6321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71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6f730843eb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6f730843eb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6411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4037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1057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478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38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75aacc6449_1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75aacc6449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118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88796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4253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176116efd7e_0_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176116efd7e_0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216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176116efd7e_0_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176116efd7e_0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07786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176116efd7e_0_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176116efd7e_0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6870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176116efd7e_0_1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176116efd7e_0_1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6286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907d9a1b06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907d9a1b06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6450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75aacc6449_1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75aacc6449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75aacc6449_1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75aacc6449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2765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75aacc6449_1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75aacc6449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0639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75aacc6449_1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75aacc6449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89457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21820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2155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81752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49214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3787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8887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3561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0795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5934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2703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3540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253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6986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121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21558" y="1629192"/>
            <a:ext cx="3992100" cy="1791000"/>
          </a:xfrm>
          <a:prstGeom prst="rect">
            <a:avLst/>
          </a:prstGeom>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7000"/>
              <a:buNone/>
              <a:defRPr sz="7000" b="0"/>
            </a:lvl1pPr>
            <a:lvl2pPr lvl="1" algn="ctr">
              <a:lnSpc>
                <a:spcPct val="80000"/>
              </a:lnSpc>
              <a:spcBef>
                <a:spcPts val="0"/>
              </a:spcBef>
              <a:spcAft>
                <a:spcPts val="0"/>
              </a:spcAft>
              <a:buSzPts val="7000"/>
              <a:buNone/>
              <a:defRPr sz="7000"/>
            </a:lvl2pPr>
            <a:lvl3pPr lvl="2" algn="ctr">
              <a:lnSpc>
                <a:spcPct val="80000"/>
              </a:lnSpc>
              <a:spcBef>
                <a:spcPts val="0"/>
              </a:spcBef>
              <a:spcAft>
                <a:spcPts val="0"/>
              </a:spcAft>
              <a:buSzPts val="7000"/>
              <a:buNone/>
              <a:defRPr sz="7000"/>
            </a:lvl3pPr>
            <a:lvl4pPr lvl="3" algn="ctr">
              <a:lnSpc>
                <a:spcPct val="80000"/>
              </a:lnSpc>
              <a:spcBef>
                <a:spcPts val="0"/>
              </a:spcBef>
              <a:spcAft>
                <a:spcPts val="0"/>
              </a:spcAft>
              <a:buSzPts val="7000"/>
              <a:buNone/>
              <a:defRPr sz="7000"/>
            </a:lvl4pPr>
            <a:lvl5pPr lvl="4" algn="ctr">
              <a:lnSpc>
                <a:spcPct val="80000"/>
              </a:lnSpc>
              <a:spcBef>
                <a:spcPts val="0"/>
              </a:spcBef>
              <a:spcAft>
                <a:spcPts val="0"/>
              </a:spcAft>
              <a:buSzPts val="7000"/>
              <a:buNone/>
              <a:defRPr sz="7000"/>
            </a:lvl5pPr>
            <a:lvl6pPr lvl="5" algn="ctr">
              <a:lnSpc>
                <a:spcPct val="80000"/>
              </a:lnSpc>
              <a:spcBef>
                <a:spcPts val="0"/>
              </a:spcBef>
              <a:spcAft>
                <a:spcPts val="0"/>
              </a:spcAft>
              <a:buSzPts val="7000"/>
              <a:buNone/>
              <a:defRPr sz="7000"/>
            </a:lvl6pPr>
            <a:lvl7pPr lvl="6" algn="ctr">
              <a:lnSpc>
                <a:spcPct val="80000"/>
              </a:lnSpc>
              <a:spcBef>
                <a:spcPts val="0"/>
              </a:spcBef>
              <a:spcAft>
                <a:spcPts val="0"/>
              </a:spcAft>
              <a:buSzPts val="7000"/>
              <a:buNone/>
              <a:defRPr sz="7000"/>
            </a:lvl7pPr>
            <a:lvl8pPr lvl="7" algn="ctr">
              <a:lnSpc>
                <a:spcPct val="80000"/>
              </a:lnSpc>
              <a:spcBef>
                <a:spcPts val="0"/>
              </a:spcBef>
              <a:spcAft>
                <a:spcPts val="0"/>
              </a:spcAft>
              <a:buSzPts val="7000"/>
              <a:buNone/>
              <a:defRPr sz="7000"/>
            </a:lvl8pPr>
            <a:lvl9pPr lvl="8" algn="ctr">
              <a:lnSpc>
                <a:spcPct val="80000"/>
              </a:lnSpc>
              <a:spcBef>
                <a:spcPts val="0"/>
              </a:spcBef>
              <a:spcAft>
                <a:spcPts val="0"/>
              </a:spcAft>
              <a:buSzPts val="7000"/>
              <a:buNone/>
              <a:defRPr sz="7000"/>
            </a:lvl9pPr>
          </a:lstStyle>
          <a:p>
            <a:endParaRPr/>
          </a:p>
        </p:txBody>
      </p:sp>
      <p:sp>
        <p:nvSpPr>
          <p:cNvPr id="10" name="Google Shape;10;p2"/>
          <p:cNvSpPr txBox="1">
            <a:spLocks noGrp="1"/>
          </p:cNvSpPr>
          <p:nvPr>
            <p:ph type="subTitle" idx="1"/>
          </p:nvPr>
        </p:nvSpPr>
        <p:spPr>
          <a:xfrm>
            <a:off x="6180950" y="4034776"/>
            <a:ext cx="2242500" cy="597900"/>
          </a:xfrm>
          <a:prstGeom prst="rect">
            <a:avLst/>
          </a:prstGeom>
          <a:noFill/>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
        <p:cNvGrpSpPr/>
        <p:nvPr/>
      </p:nvGrpSpPr>
      <p:grpSpPr>
        <a:xfrm>
          <a:off x="0" y="0"/>
          <a:ext cx="0" cy="0"/>
          <a:chOff x="0" y="0"/>
          <a:chExt cx="0" cy="0"/>
        </a:xfrm>
      </p:grpSpPr>
      <p:sp>
        <p:nvSpPr>
          <p:cNvPr id="57" name="Google Shape;57;p11"/>
          <p:cNvSpPr/>
          <p:nvPr/>
        </p:nvSpPr>
        <p:spPr>
          <a:xfrm>
            <a:off x="-131650" y="995375"/>
            <a:ext cx="9403125" cy="3612150"/>
          </a:xfrm>
          <a:custGeom>
            <a:avLst/>
            <a:gdLst/>
            <a:ahLst/>
            <a:cxnLst/>
            <a:rect l="l" t="t" r="r" b="b"/>
            <a:pathLst>
              <a:path w="376125" h="144486" extrusionOk="0">
                <a:moveTo>
                  <a:pt x="207" y="21909"/>
                </a:moveTo>
                <a:lnTo>
                  <a:pt x="0" y="144486"/>
                </a:lnTo>
                <a:lnTo>
                  <a:pt x="376125" y="121918"/>
                </a:lnTo>
                <a:lnTo>
                  <a:pt x="376085" y="9585"/>
                </a:lnTo>
                <a:lnTo>
                  <a:pt x="185750" y="0"/>
                </a:lnTo>
                <a:close/>
              </a:path>
            </a:pathLst>
          </a:custGeom>
          <a:solidFill>
            <a:schemeClr val="lt2"/>
          </a:solidFill>
          <a:ln>
            <a:noFill/>
          </a:ln>
        </p:spPr>
      </p:sp>
      <p:sp>
        <p:nvSpPr>
          <p:cNvPr id="58" name="Google Shape;58;p11"/>
          <p:cNvSpPr/>
          <p:nvPr/>
        </p:nvSpPr>
        <p:spPr>
          <a:xfrm>
            <a:off x="-128375" y="1252091"/>
            <a:ext cx="1787600" cy="207500"/>
          </a:xfrm>
          <a:custGeom>
            <a:avLst/>
            <a:gdLst/>
            <a:ahLst/>
            <a:cxnLst/>
            <a:rect l="l" t="t" r="r" b="b"/>
            <a:pathLst>
              <a:path w="71504" h="8300" extrusionOk="0">
                <a:moveTo>
                  <a:pt x="0" y="0"/>
                </a:moveTo>
                <a:lnTo>
                  <a:pt x="76" y="8300"/>
                </a:lnTo>
                <a:lnTo>
                  <a:pt x="71504" y="856"/>
                </a:lnTo>
                <a:close/>
              </a:path>
            </a:pathLst>
          </a:custGeom>
          <a:solidFill>
            <a:schemeClr val="accent3"/>
          </a:solidFill>
          <a:ln>
            <a:noFill/>
          </a:ln>
        </p:spPr>
      </p:sp>
      <p:sp>
        <p:nvSpPr>
          <p:cNvPr id="59" name="Google Shape;59;p11"/>
          <p:cNvSpPr/>
          <p:nvPr/>
        </p:nvSpPr>
        <p:spPr>
          <a:xfrm>
            <a:off x="7454325" y="4111650"/>
            <a:ext cx="1817150" cy="207500"/>
          </a:xfrm>
          <a:custGeom>
            <a:avLst/>
            <a:gdLst/>
            <a:ahLst/>
            <a:cxnLst/>
            <a:rect l="l" t="t" r="r" b="b"/>
            <a:pathLst>
              <a:path w="72686" h="8300" extrusionOk="0">
                <a:moveTo>
                  <a:pt x="72686" y="8300"/>
                </a:moveTo>
                <a:lnTo>
                  <a:pt x="72610" y="0"/>
                </a:lnTo>
                <a:lnTo>
                  <a:pt x="0" y="4414"/>
                </a:lnTo>
                <a:close/>
              </a:path>
            </a:pathLst>
          </a:custGeom>
          <a:solidFill>
            <a:schemeClr val="accent2"/>
          </a:solidFill>
          <a:ln>
            <a:noFill/>
          </a:ln>
        </p:spPr>
      </p:sp>
      <p:sp>
        <p:nvSpPr>
          <p:cNvPr id="60" name="Google Shape;60;p11"/>
          <p:cNvSpPr txBox="1">
            <a:spLocks noGrp="1"/>
          </p:cNvSpPr>
          <p:nvPr>
            <p:ph type="title" hasCustomPrompt="1"/>
          </p:nvPr>
        </p:nvSpPr>
        <p:spPr>
          <a:xfrm>
            <a:off x="2019163" y="1793782"/>
            <a:ext cx="5101500" cy="1081500"/>
          </a:xfrm>
          <a:prstGeom prst="rect">
            <a:avLst/>
          </a:prstGeom>
        </p:spPr>
        <p:txBody>
          <a:bodyPr spcFirstLastPara="1" wrap="square" lIns="91425" tIns="91425" rIns="91425" bIns="91425" anchor="b"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61" name="Google Shape;61;p11"/>
          <p:cNvSpPr txBox="1">
            <a:spLocks noGrp="1"/>
          </p:cNvSpPr>
          <p:nvPr>
            <p:ph type="subTitle" idx="1"/>
          </p:nvPr>
        </p:nvSpPr>
        <p:spPr>
          <a:xfrm>
            <a:off x="2993550" y="2997150"/>
            <a:ext cx="3156900" cy="7341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549500" y="3846050"/>
            <a:ext cx="6045000" cy="1012200"/>
          </a:xfrm>
          <a:prstGeom prst="rect">
            <a:avLst/>
          </a:prstGeom>
          <a:noFill/>
        </p:spPr>
        <p:txBody>
          <a:bodyPr spcFirstLastPara="1" wrap="square" lIns="91425" tIns="91425" rIns="91425" bIns="91425" anchor="ctr" anchorCtr="0">
            <a:noAutofit/>
          </a:bodyPr>
          <a:lstStyle>
            <a:lvl1pPr marR="91440" lvl="0" algn="ctr" rtl="0">
              <a:lnSpc>
                <a:spcPct val="80000"/>
              </a:lnSpc>
              <a:spcBef>
                <a:spcPts val="0"/>
              </a:spcBef>
              <a:spcAft>
                <a:spcPts val="0"/>
              </a:spcAft>
              <a:buSzPts val="5000"/>
              <a:buNone/>
              <a:defRPr sz="5000"/>
            </a:lvl1pPr>
            <a:lvl2pPr lvl="1" algn="r" rtl="0">
              <a:lnSpc>
                <a:spcPct val="80000"/>
              </a:lnSpc>
              <a:spcBef>
                <a:spcPts val="0"/>
              </a:spcBef>
              <a:spcAft>
                <a:spcPts val="0"/>
              </a:spcAft>
              <a:buSzPts val="5000"/>
              <a:buNone/>
              <a:defRPr sz="5000"/>
            </a:lvl2pPr>
            <a:lvl3pPr lvl="2" algn="r" rtl="0">
              <a:lnSpc>
                <a:spcPct val="80000"/>
              </a:lnSpc>
              <a:spcBef>
                <a:spcPts val="0"/>
              </a:spcBef>
              <a:spcAft>
                <a:spcPts val="0"/>
              </a:spcAft>
              <a:buSzPts val="5000"/>
              <a:buNone/>
              <a:defRPr sz="5000"/>
            </a:lvl3pPr>
            <a:lvl4pPr lvl="3" algn="r" rtl="0">
              <a:lnSpc>
                <a:spcPct val="80000"/>
              </a:lnSpc>
              <a:spcBef>
                <a:spcPts val="0"/>
              </a:spcBef>
              <a:spcAft>
                <a:spcPts val="0"/>
              </a:spcAft>
              <a:buSzPts val="5000"/>
              <a:buNone/>
              <a:defRPr sz="5000"/>
            </a:lvl4pPr>
            <a:lvl5pPr lvl="4" algn="r" rtl="0">
              <a:lnSpc>
                <a:spcPct val="80000"/>
              </a:lnSpc>
              <a:spcBef>
                <a:spcPts val="0"/>
              </a:spcBef>
              <a:spcAft>
                <a:spcPts val="0"/>
              </a:spcAft>
              <a:buSzPts val="5000"/>
              <a:buNone/>
              <a:defRPr sz="5000"/>
            </a:lvl5pPr>
            <a:lvl6pPr lvl="5" algn="r" rtl="0">
              <a:lnSpc>
                <a:spcPct val="80000"/>
              </a:lnSpc>
              <a:spcBef>
                <a:spcPts val="0"/>
              </a:spcBef>
              <a:spcAft>
                <a:spcPts val="0"/>
              </a:spcAft>
              <a:buSzPts val="5000"/>
              <a:buNone/>
              <a:defRPr sz="5000"/>
            </a:lvl6pPr>
            <a:lvl7pPr lvl="6" algn="r" rtl="0">
              <a:lnSpc>
                <a:spcPct val="80000"/>
              </a:lnSpc>
              <a:spcBef>
                <a:spcPts val="0"/>
              </a:spcBef>
              <a:spcAft>
                <a:spcPts val="0"/>
              </a:spcAft>
              <a:buSzPts val="5000"/>
              <a:buNone/>
              <a:defRPr sz="5000"/>
            </a:lvl7pPr>
            <a:lvl8pPr lvl="7" algn="r" rtl="0">
              <a:lnSpc>
                <a:spcPct val="80000"/>
              </a:lnSpc>
              <a:spcBef>
                <a:spcPts val="0"/>
              </a:spcBef>
              <a:spcAft>
                <a:spcPts val="0"/>
              </a:spcAft>
              <a:buSzPts val="5000"/>
              <a:buNone/>
              <a:defRPr sz="5000"/>
            </a:lvl8pPr>
            <a:lvl9pPr lvl="8" algn="r" rtl="0">
              <a:lnSpc>
                <a:spcPct val="80000"/>
              </a:lnSpc>
              <a:spcBef>
                <a:spcPts val="0"/>
              </a:spcBef>
              <a:spcAft>
                <a:spcPts val="0"/>
              </a:spcAft>
              <a:buSzPts val="5000"/>
              <a:buNone/>
              <a:defRPr sz="5000"/>
            </a:lvl9pPr>
          </a:lstStyle>
          <a:p>
            <a:endParaRPr/>
          </a:p>
        </p:txBody>
      </p:sp>
      <p:sp>
        <p:nvSpPr>
          <p:cNvPr id="13" name="Google Shape;13;p3"/>
          <p:cNvSpPr txBox="1">
            <a:spLocks noGrp="1"/>
          </p:cNvSpPr>
          <p:nvPr>
            <p:ph type="title" idx="2" hasCustomPrompt="1"/>
          </p:nvPr>
        </p:nvSpPr>
        <p:spPr>
          <a:xfrm>
            <a:off x="1444716" y="2669259"/>
            <a:ext cx="1095000" cy="9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b="0"/>
            </a:lvl2pPr>
            <a:lvl3pPr lvl="2" algn="ctr" rtl="0">
              <a:spcBef>
                <a:spcPts val="0"/>
              </a:spcBef>
              <a:spcAft>
                <a:spcPts val="0"/>
              </a:spcAft>
              <a:buSzPts val="5000"/>
              <a:buNone/>
              <a:defRPr sz="5000" b="0"/>
            </a:lvl3pPr>
            <a:lvl4pPr lvl="3" algn="ctr" rtl="0">
              <a:spcBef>
                <a:spcPts val="0"/>
              </a:spcBef>
              <a:spcAft>
                <a:spcPts val="0"/>
              </a:spcAft>
              <a:buSzPts val="5000"/>
              <a:buNone/>
              <a:defRPr sz="5000" b="0"/>
            </a:lvl4pPr>
            <a:lvl5pPr lvl="4" algn="ctr" rtl="0">
              <a:spcBef>
                <a:spcPts val="0"/>
              </a:spcBef>
              <a:spcAft>
                <a:spcPts val="0"/>
              </a:spcAft>
              <a:buSzPts val="5000"/>
              <a:buNone/>
              <a:defRPr sz="5000" b="0"/>
            </a:lvl5pPr>
            <a:lvl6pPr lvl="5" algn="ctr" rtl="0">
              <a:spcBef>
                <a:spcPts val="0"/>
              </a:spcBef>
              <a:spcAft>
                <a:spcPts val="0"/>
              </a:spcAft>
              <a:buSzPts val="5000"/>
              <a:buNone/>
              <a:defRPr sz="5000" b="0"/>
            </a:lvl6pPr>
            <a:lvl7pPr lvl="6" algn="ctr" rtl="0">
              <a:spcBef>
                <a:spcPts val="0"/>
              </a:spcBef>
              <a:spcAft>
                <a:spcPts val="0"/>
              </a:spcAft>
              <a:buSzPts val="5000"/>
              <a:buNone/>
              <a:defRPr sz="5000" b="0"/>
            </a:lvl7pPr>
            <a:lvl8pPr lvl="7" algn="ctr" rtl="0">
              <a:spcBef>
                <a:spcPts val="0"/>
              </a:spcBef>
              <a:spcAft>
                <a:spcPts val="0"/>
              </a:spcAft>
              <a:buSzPts val="5000"/>
              <a:buNone/>
              <a:defRPr sz="5000" b="0"/>
            </a:lvl8pPr>
            <a:lvl9pPr lvl="8" algn="ctr" rtl="0">
              <a:spcBef>
                <a:spcPts val="0"/>
              </a:spcBef>
              <a:spcAft>
                <a:spcPts val="0"/>
              </a:spcAft>
              <a:buSzPts val="5000"/>
              <a:buNone/>
              <a:defRPr sz="5000" b="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6" name="Google Shape;16;p4"/>
          <p:cNvSpPr txBox="1">
            <a:spLocks noGrp="1"/>
          </p:cNvSpPr>
          <p:nvPr>
            <p:ph type="body" idx="1"/>
          </p:nvPr>
        </p:nvSpPr>
        <p:spPr>
          <a:xfrm>
            <a:off x="720000" y="1290400"/>
            <a:ext cx="7717500" cy="34812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AutoNum type="arabicPeriod"/>
              <a:defRPr sz="1200"/>
            </a:lvl1pPr>
            <a:lvl2pPr marL="914400" lvl="1" indent="-304800">
              <a:lnSpc>
                <a:spcPct val="100000"/>
              </a:lnSpc>
              <a:spcBef>
                <a:spcPts val="0"/>
              </a:spcBef>
              <a:spcAft>
                <a:spcPts val="0"/>
              </a:spcAft>
              <a:buSzPts val="1200"/>
              <a:buAutoNum type="alphaLcPeriod"/>
              <a:defRPr sz="1200"/>
            </a:lvl2pPr>
            <a:lvl3pPr marL="1371600" lvl="2" indent="-304800">
              <a:lnSpc>
                <a:spcPct val="100000"/>
              </a:lnSpc>
              <a:spcBef>
                <a:spcPts val="0"/>
              </a:spcBef>
              <a:spcAft>
                <a:spcPts val="0"/>
              </a:spcAft>
              <a:buSzPts val="1200"/>
              <a:buAutoNum type="romanLcPeriod"/>
              <a:defRPr sz="1200"/>
            </a:lvl3pPr>
            <a:lvl4pPr marL="1828800" lvl="3" indent="-304800">
              <a:lnSpc>
                <a:spcPct val="100000"/>
              </a:lnSpc>
              <a:spcBef>
                <a:spcPts val="0"/>
              </a:spcBef>
              <a:spcAft>
                <a:spcPts val="0"/>
              </a:spcAft>
              <a:buSzPts val="1200"/>
              <a:buAutoNum type="arabicPeriod"/>
              <a:defRPr sz="1200"/>
            </a:lvl4pPr>
            <a:lvl5pPr marL="2286000" lvl="4" indent="-304800">
              <a:lnSpc>
                <a:spcPct val="100000"/>
              </a:lnSpc>
              <a:spcBef>
                <a:spcPts val="0"/>
              </a:spcBef>
              <a:spcAft>
                <a:spcPts val="0"/>
              </a:spcAft>
              <a:buSzPts val="1200"/>
              <a:buAutoNum type="alphaLcPeriod"/>
              <a:defRPr sz="1200"/>
            </a:lvl5pPr>
            <a:lvl6pPr marL="2743200" lvl="5" indent="-304800">
              <a:lnSpc>
                <a:spcPct val="100000"/>
              </a:lnSpc>
              <a:spcBef>
                <a:spcPts val="0"/>
              </a:spcBef>
              <a:spcAft>
                <a:spcPts val="0"/>
              </a:spcAft>
              <a:buSzPts val="1200"/>
              <a:buAutoNum type="romanLcPeriod"/>
              <a:defRPr sz="1200"/>
            </a:lvl6pPr>
            <a:lvl7pPr marL="3200400" lvl="6" indent="-304800">
              <a:lnSpc>
                <a:spcPct val="100000"/>
              </a:lnSpc>
              <a:spcBef>
                <a:spcPts val="0"/>
              </a:spcBef>
              <a:spcAft>
                <a:spcPts val="0"/>
              </a:spcAft>
              <a:buSzPts val="1200"/>
              <a:buAutoNum type="arabicPeriod"/>
              <a:defRPr sz="1200"/>
            </a:lvl7pPr>
            <a:lvl8pPr marL="3657600" lvl="7" indent="-304800">
              <a:lnSpc>
                <a:spcPct val="100000"/>
              </a:lnSpc>
              <a:spcBef>
                <a:spcPts val="0"/>
              </a:spcBef>
              <a:spcAft>
                <a:spcPts val="0"/>
              </a:spcAft>
              <a:buSzPts val="1200"/>
              <a:buAutoNum type="alphaLcPeriod"/>
              <a:defRPr sz="1200"/>
            </a:lvl8pPr>
            <a:lvl9pPr marL="4114800" lvl="8" indent="-304800">
              <a:lnSpc>
                <a:spcPct val="100000"/>
              </a:lnSpc>
              <a:spcBef>
                <a:spcPts val="0"/>
              </a:spcBef>
              <a:spcAft>
                <a:spcPts val="0"/>
              </a:spcAft>
              <a:buSzPts val="1200"/>
              <a:buAutoNum type="romanLcPeriod"/>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5"/>
          <p:cNvSpPr txBox="1">
            <a:spLocks noGrp="1"/>
          </p:cNvSpPr>
          <p:nvPr>
            <p:ph type="subTitle" idx="1"/>
          </p:nvPr>
        </p:nvSpPr>
        <p:spPr>
          <a:xfrm>
            <a:off x="1164588" y="1726850"/>
            <a:ext cx="2962800" cy="10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9" name="Google Shape;19;p5"/>
          <p:cNvSpPr txBox="1">
            <a:spLocks noGrp="1"/>
          </p:cNvSpPr>
          <p:nvPr>
            <p:ph type="title"/>
          </p:nvPr>
        </p:nvSpPr>
        <p:spPr>
          <a:xfrm>
            <a:off x="1164588" y="1334538"/>
            <a:ext cx="29628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Livvic"/>
              <a:buNone/>
              <a:defRPr sz="2200" b="1">
                <a:latin typeface="Livvic"/>
                <a:ea typeface="Livvic"/>
                <a:cs typeface="Livvic"/>
                <a:sym typeface="Livvic"/>
              </a:defRPr>
            </a:lvl1pPr>
            <a:lvl2pPr lvl="1" rtl="0">
              <a:lnSpc>
                <a:spcPct val="100000"/>
              </a:lnSpc>
              <a:spcBef>
                <a:spcPts val="0"/>
              </a:spcBef>
              <a:spcAft>
                <a:spcPts val="0"/>
              </a:spcAft>
              <a:buSzPts val="2200"/>
              <a:buFont typeface="Livvic"/>
              <a:buNone/>
              <a:defRPr sz="2200">
                <a:latin typeface="Livvic"/>
                <a:ea typeface="Livvic"/>
                <a:cs typeface="Livvic"/>
                <a:sym typeface="Livvic"/>
              </a:defRPr>
            </a:lvl2pPr>
            <a:lvl3pPr lvl="2" rtl="0">
              <a:lnSpc>
                <a:spcPct val="100000"/>
              </a:lnSpc>
              <a:spcBef>
                <a:spcPts val="0"/>
              </a:spcBef>
              <a:spcAft>
                <a:spcPts val="0"/>
              </a:spcAft>
              <a:buSzPts val="2200"/>
              <a:buFont typeface="Livvic"/>
              <a:buNone/>
              <a:defRPr sz="2200">
                <a:latin typeface="Livvic"/>
                <a:ea typeface="Livvic"/>
                <a:cs typeface="Livvic"/>
                <a:sym typeface="Livvic"/>
              </a:defRPr>
            </a:lvl3pPr>
            <a:lvl4pPr lvl="3" rtl="0">
              <a:lnSpc>
                <a:spcPct val="100000"/>
              </a:lnSpc>
              <a:spcBef>
                <a:spcPts val="0"/>
              </a:spcBef>
              <a:spcAft>
                <a:spcPts val="0"/>
              </a:spcAft>
              <a:buSzPts val="2200"/>
              <a:buFont typeface="Livvic"/>
              <a:buNone/>
              <a:defRPr sz="2200">
                <a:latin typeface="Livvic"/>
                <a:ea typeface="Livvic"/>
                <a:cs typeface="Livvic"/>
                <a:sym typeface="Livvic"/>
              </a:defRPr>
            </a:lvl4pPr>
            <a:lvl5pPr lvl="4" rtl="0">
              <a:lnSpc>
                <a:spcPct val="100000"/>
              </a:lnSpc>
              <a:spcBef>
                <a:spcPts val="0"/>
              </a:spcBef>
              <a:spcAft>
                <a:spcPts val="0"/>
              </a:spcAft>
              <a:buSzPts val="2200"/>
              <a:buFont typeface="Livvic"/>
              <a:buNone/>
              <a:defRPr sz="2200">
                <a:latin typeface="Livvic"/>
                <a:ea typeface="Livvic"/>
                <a:cs typeface="Livvic"/>
                <a:sym typeface="Livvic"/>
              </a:defRPr>
            </a:lvl5pPr>
            <a:lvl6pPr lvl="5" rtl="0">
              <a:lnSpc>
                <a:spcPct val="100000"/>
              </a:lnSpc>
              <a:spcBef>
                <a:spcPts val="0"/>
              </a:spcBef>
              <a:spcAft>
                <a:spcPts val="0"/>
              </a:spcAft>
              <a:buSzPts val="2200"/>
              <a:buFont typeface="Livvic"/>
              <a:buNone/>
              <a:defRPr sz="2200">
                <a:latin typeface="Livvic"/>
                <a:ea typeface="Livvic"/>
                <a:cs typeface="Livvic"/>
                <a:sym typeface="Livvic"/>
              </a:defRPr>
            </a:lvl6pPr>
            <a:lvl7pPr lvl="6" rtl="0">
              <a:lnSpc>
                <a:spcPct val="100000"/>
              </a:lnSpc>
              <a:spcBef>
                <a:spcPts val="0"/>
              </a:spcBef>
              <a:spcAft>
                <a:spcPts val="0"/>
              </a:spcAft>
              <a:buSzPts val="2200"/>
              <a:buFont typeface="Livvic"/>
              <a:buNone/>
              <a:defRPr sz="2200">
                <a:latin typeface="Livvic"/>
                <a:ea typeface="Livvic"/>
                <a:cs typeface="Livvic"/>
                <a:sym typeface="Livvic"/>
              </a:defRPr>
            </a:lvl7pPr>
            <a:lvl8pPr lvl="7" rtl="0">
              <a:lnSpc>
                <a:spcPct val="100000"/>
              </a:lnSpc>
              <a:spcBef>
                <a:spcPts val="0"/>
              </a:spcBef>
              <a:spcAft>
                <a:spcPts val="0"/>
              </a:spcAft>
              <a:buSzPts val="2200"/>
              <a:buFont typeface="Livvic"/>
              <a:buNone/>
              <a:defRPr sz="2200">
                <a:latin typeface="Livvic"/>
                <a:ea typeface="Livvic"/>
                <a:cs typeface="Livvic"/>
                <a:sym typeface="Livvic"/>
              </a:defRPr>
            </a:lvl8pPr>
            <a:lvl9pPr lvl="8" rtl="0">
              <a:lnSpc>
                <a:spcPct val="100000"/>
              </a:lnSpc>
              <a:spcBef>
                <a:spcPts val="0"/>
              </a:spcBef>
              <a:spcAft>
                <a:spcPts val="0"/>
              </a:spcAft>
              <a:buSzPts val="2200"/>
              <a:buFont typeface="Livvic"/>
              <a:buNone/>
              <a:defRPr sz="2200">
                <a:latin typeface="Livvic"/>
                <a:ea typeface="Livvic"/>
                <a:cs typeface="Livvic"/>
                <a:sym typeface="Livvic"/>
              </a:defRPr>
            </a:lvl9pPr>
          </a:lstStyle>
          <a:p>
            <a:endParaRPr/>
          </a:p>
        </p:txBody>
      </p:sp>
      <p:sp>
        <p:nvSpPr>
          <p:cNvPr id="20" name="Google Shape;20;p5"/>
          <p:cNvSpPr txBox="1">
            <a:spLocks noGrp="1"/>
          </p:cNvSpPr>
          <p:nvPr>
            <p:ph type="title" idx="2"/>
          </p:nvPr>
        </p:nvSpPr>
        <p:spPr>
          <a:xfrm>
            <a:off x="1163988" y="3114988"/>
            <a:ext cx="2964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Livvic"/>
              <a:buNone/>
              <a:defRPr sz="2200" b="1">
                <a:latin typeface="Livvic"/>
                <a:ea typeface="Livvic"/>
                <a:cs typeface="Livvic"/>
                <a:sym typeface="Livvic"/>
              </a:defRPr>
            </a:lvl1pPr>
            <a:lvl2pPr lvl="1" rtl="0">
              <a:lnSpc>
                <a:spcPct val="100000"/>
              </a:lnSpc>
              <a:spcBef>
                <a:spcPts val="0"/>
              </a:spcBef>
              <a:spcAft>
                <a:spcPts val="0"/>
              </a:spcAft>
              <a:buSzPts val="2200"/>
              <a:buFont typeface="Livvic"/>
              <a:buNone/>
              <a:defRPr sz="2200">
                <a:latin typeface="Livvic"/>
                <a:ea typeface="Livvic"/>
                <a:cs typeface="Livvic"/>
                <a:sym typeface="Livvic"/>
              </a:defRPr>
            </a:lvl2pPr>
            <a:lvl3pPr lvl="2" rtl="0">
              <a:lnSpc>
                <a:spcPct val="100000"/>
              </a:lnSpc>
              <a:spcBef>
                <a:spcPts val="0"/>
              </a:spcBef>
              <a:spcAft>
                <a:spcPts val="0"/>
              </a:spcAft>
              <a:buSzPts val="2200"/>
              <a:buFont typeface="Livvic"/>
              <a:buNone/>
              <a:defRPr sz="2200">
                <a:latin typeface="Livvic"/>
                <a:ea typeface="Livvic"/>
                <a:cs typeface="Livvic"/>
                <a:sym typeface="Livvic"/>
              </a:defRPr>
            </a:lvl3pPr>
            <a:lvl4pPr lvl="3" rtl="0">
              <a:lnSpc>
                <a:spcPct val="100000"/>
              </a:lnSpc>
              <a:spcBef>
                <a:spcPts val="0"/>
              </a:spcBef>
              <a:spcAft>
                <a:spcPts val="0"/>
              </a:spcAft>
              <a:buSzPts val="2200"/>
              <a:buFont typeface="Livvic"/>
              <a:buNone/>
              <a:defRPr sz="2200">
                <a:latin typeface="Livvic"/>
                <a:ea typeface="Livvic"/>
                <a:cs typeface="Livvic"/>
                <a:sym typeface="Livvic"/>
              </a:defRPr>
            </a:lvl4pPr>
            <a:lvl5pPr lvl="4" rtl="0">
              <a:lnSpc>
                <a:spcPct val="100000"/>
              </a:lnSpc>
              <a:spcBef>
                <a:spcPts val="0"/>
              </a:spcBef>
              <a:spcAft>
                <a:spcPts val="0"/>
              </a:spcAft>
              <a:buSzPts val="2200"/>
              <a:buFont typeface="Livvic"/>
              <a:buNone/>
              <a:defRPr sz="2200">
                <a:latin typeface="Livvic"/>
                <a:ea typeface="Livvic"/>
                <a:cs typeface="Livvic"/>
                <a:sym typeface="Livvic"/>
              </a:defRPr>
            </a:lvl5pPr>
            <a:lvl6pPr lvl="5" rtl="0">
              <a:lnSpc>
                <a:spcPct val="100000"/>
              </a:lnSpc>
              <a:spcBef>
                <a:spcPts val="0"/>
              </a:spcBef>
              <a:spcAft>
                <a:spcPts val="0"/>
              </a:spcAft>
              <a:buSzPts val="2200"/>
              <a:buFont typeface="Livvic"/>
              <a:buNone/>
              <a:defRPr sz="2200">
                <a:latin typeface="Livvic"/>
                <a:ea typeface="Livvic"/>
                <a:cs typeface="Livvic"/>
                <a:sym typeface="Livvic"/>
              </a:defRPr>
            </a:lvl6pPr>
            <a:lvl7pPr lvl="6" rtl="0">
              <a:lnSpc>
                <a:spcPct val="100000"/>
              </a:lnSpc>
              <a:spcBef>
                <a:spcPts val="0"/>
              </a:spcBef>
              <a:spcAft>
                <a:spcPts val="0"/>
              </a:spcAft>
              <a:buSzPts val="2200"/>
              <a:buFont typeface="Livvic"/>
              <a:buNone/>
              <a:defRPr sz="2200">
                <a:latin typeface="Livvic"/>
                <a:ea typeface="Livvic"/>
                <a:cs typeface="Livvic"/>
                <a:sym typeface="Livvic"/>
              </a:defRPr>
            </a:lvl7pPr>
            <a:lvl8pPr lvl="7" rtl="0">
              <a:lnSpc>
                <a:spcPct val="100000"/>
              </a:lnSpc>
              <a:spcBef>
                <a:spcPts val="0"/>
              </a:spcBef>
              <a:spcAft>
                <a:spcPts val="0"/>
              </a:spcAft>
              <a:buSzPts val="2200"/>
              <a:buFont typeface="Livvic"/>
              <a:buNone/>
              <a:defRPr sz="2200">
                <a:latin typeface="Livvic"/>
                <a:ea typeface="Livvic"/>
                <a:cs typeface="Livvic"/>
                <a:sym typeface="Livvic"/>
              </a:defRPr>
            </a:lvl8pPr>
            <a:lvl9pPr lvl="8" rtl="0">
              <a:lnSpc>
                <a:spcPct val="100000"/>
              </a:lnSpc>
              <a:spcBef>
                <a:spcPts val="0"/>
              </a:spcBef>
              <a:spcAft>
                <a:spcPts val="0"/>
              </a:spcAft>
              <a:buSzPts val="2200"/>
              <a:buFont typeface="Livvic"/>
              <a:buNone/>
              <a:defRPr sz="2200">
                <a:latin typeface="Livvic"/>
                <a:ea typeface="Livvic"/>
                <a:cs typeface="Livvic"/>
                <a:sym typeface="Livvic"/>
              </a:defRPr>
            </a:lvl9pPr>
          </a:lstStyle>
          <a:p>
            <a:endParaRPr/>
          </a:p>
        </p:txBody>
      </p:sp>
      <p:sp>
        <p:nvSpPr>
          <p:cNvPr id="21" name="Google Shape;21;p5"/>
          <p:cNvSpPr txBox="1">
            <a:spLocks noGrp="1"/>
          </p:cNvSpPr>
          <p:nvPr>
            <p:ph type="subTitle" idx="3"/>
          </p:nvPr>
        </p:nvSpPr>
        <p:spPr>
          <a:xfrm>
            <a:off x="1163988" y="3507300"/>
            <a:ext cx="2964000" cy="10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
        <p:cNvGrpSpPr/>
        <p:nvPr/>
      </p:nvGrpSpPr>
      <p:grpSpPr>
        <a:xfrm>
          <a:off x="0" y="0"/>
          <a:ext cx="0" cy="0"/>
          <a:chOff x="0" y="0"/>
          <a:chExt cx="0" cy="0"/>
        </a:xfrm>
      </p:grpSpPr>
      <p:sp>
        <p:nvSpPr>
          <p:cNvPr id="25" name="Google Shape;25;p7"/>
          <p:cNvSpPr txBox="1">
            <a:spLocks noGrp="1"/>
          </p:cNvSpPr>
          <p:nvPr>
            <p:ph type="subTitle" idx="1"/>
          </p:nvPr>
        </p:nvSpPr>
        <p:spPr>
          <a:xfrm>
            <a:off x="720000" y="2038625"/>
            <a:ext cx="2857200" cy="16140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6" name="Google Shape;26;p7"/>
          <p:cNvSpPr txBox="1">
            <a:spLocks noGrp="1"/>
          </p:cNvSpPr>
          <p:nvPr>
            <p:ph type="title"/>
          </p:nvPr>
        </p:nvSpPr>
        <p:spPr>
          <a:xfrm>
            <a:off x="713225" y="539500"/>
            <a:ext cx="3858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27" name="Google Shape;27;p7"/>
          <p:cNvGrpSpPr/>
          <p:nvPr/>
        </p:nvGrpSpPr>
        <p:grpSpPr>
          <a:xfrm>
            <a:off x="805575" y="4394071"/>
            <a:ext cx="1198043" cy="210331"/>
            <a:chOff x="1026623" y="2953314"/>
            <a:chExt cx="5688711" cy="1008300"/>
          </a:xfrm>
        </p:grpSpPr>
        <p:sp>
          <p:nvSpPr>
            <p:cNvPr id="28" name="Google Shape;28;p7"/>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7"/>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7"/>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7"/>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7"/>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grpSp>
        <p:nvGrpSpPr>
          <p:cNvPr id="34" name="Google Shape;34;p8"/>
          <p:cNvGrpSpPr/>
          <p:nvPr/>
        </p:nvGrpSpPr>
        <p:grpSpPr>
          <a:xfrm flipH="1">
            <a:off x="490871" y="1078975"/>
            <a:ext cx="4479425" cy="3051604"/>
            <a:chOff x="4109736" y="1499802"/>
            <a:chExt cx="3922782" cy="2672392"/>
          </a:xfrm>
        </p:grpSpPr>
        <p:sp>
          <p:nvSpPr>
            <p:cNvPr id="35" name="Google Shape;35;p8"/>
            <p:cNvSpPr/>
            <p:nvPr/>
          </p:nvSpPr>
          <p:spPr>
            <a:xfrm>
              <a:off x="4109736" y="1504509"/>
              <a:ext cx="3912250" cy="2453025"/>
            </a:xfrm>
            <a:custGeom>
              <a:avLst/>
              <a:gdLst/>
              <a:ahLst/>
              <a:cxnLst/>
              <a:rect l="l" t="t" r="r" b="b"/>
              <a:pathLst>
                <a:path w="156490" h="98121" extrusionOk="0">
                  <a:moveTo>
                    <a:pt x="3195" y="4448"/>
                  </a:moveTo>
                  <a:lnTo>
                    <a:pt x="147792" y="0"/>
                  </a:lnTo>
                  <a:lnTo>
                    <a:pt x="156490" y="98121"/>
                  </a:lnTo>
                  <a:lnTo>
                    <a:pt x="0" y="93923"/>
                  </a:lnTo>
                  <a:close/>
                </a:path>
              </a:pathLst>
            </a:custGeom>
            <a:solidFill>
              <a:schemeClr val="accent3"/>
            </a:solidFill>
            <a:ln>
              <a:noFill/>
            </a:ln>
          </p:spPr>
        </p:sp>
        <p:sp>
          <p:nvSpPr>
            <p:cNvPr id="36" name="Google Shape;36;p8"/>
            <p:cNvSpPr/>
            <p:nvPr/>
          </p:nvSpPr>
          <p:spPr>
            <a:xfrm>
              <a:off x="7862810" y="1499802"/>
              <a:ext cx="119300" cy="1403200"/>
            </a:xfrm>
            <a:custGeom>
              <a:avLst/>
              <a:gdLst/>
              <a:ahLst/>
              <a:cxnLst/>
              <a:rect l="l" t="t" r="r" b="b"/>
              <a:pathLst>
                <a:path w="4772" h="56128" extrusionOk="0">
                  <a:moveTo>
                    <a:pt x="4772" y="56128"/>
                  </a:moveTo>
                  <a:lnTo>
                    <a:pt x="0" y="94"/>
                  </a:lnTo>
                  <a:lnTo>
                    <a:pt x="4136" y="0"/>
                  </a:lnTo>
                  <a:close/>
                </a:path>
              </a:pathLst>
            </a:custGeom>
            <a:solidFill>
              <a:schemeClr val="accent1"/>
            </a:solidFill>
            <a:ln>
              <a:noFill/>
            </a:ln>
          </p:spPr>
        </p:sp>
        <p:sp>
          <p:nvSpPr>
            <p:cNvPr id="37" name="Google Shape;37;p8"/>
            <p:cNvSpPr/>
            <p:nvPr/>
          </p:nvSpPr>
          <p:spPr>
            <a:xfrm>
              <a:off x="7170468" y="3993519"/>
              <a:ext cx="862050" cy="178675"/>
            </a:xfrm>
            <a:custGeom>
              <a:avLst/>
              <a:gdLst/>
              <a:ahLst/>
              <a:cxnLst/>
              <a:rect l="l" t="t" r="r" b="b"/>
              <a:pathLst>
                <a:path w="34482" h="7147" extrusionOk="0">
                  <a:moveTo>
                    <a:pt x="34482" y="505"/>
                  </a:moveTo>
                  <a:lnTo>
                    <a:pt x="0" y="7147"/>
                  </a:lnTo>
                  <a:lnTo>
                    <a:pt x="2256" y="0"/>
                  </a:lnTo>
                  <a:close/>
                </a:path>
              </a:pathLst>
            </a:custGeom>
            <a:solidFill>
              <a:schemeClr val="accent1"/>
            </a:solidFill>
            <a:ln>
              <a:noFill/>
            </a:ln>
          </p:spPr>
        </p:sp>
      </p:grpSp>
      <p:sp>
        <p:nvSpPr>
          <p:cNvPr id="38" name="Google Shape;38;p8"/>
          <p:cNvSpPr txBox="1">
            <a:spLocks noGrp="1"/>
          </p:cNvSpPr>
          <p:nvPr>
            <p:ph type="ctrTitle"/>
          </p:nvPr>
        </p:nvSpPr>
        <p:spPr>
          <a:xfrm flipH="1">
            <a:off x="951250" y="4283550"/>
            <a:ext cx="3390900" cy="496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600"/>
              <a:buFont typeface="Open Sans"/>
              <a:buNone/>
              <a:defRPr sz="1600">
                <a:solidFill>
                  <a:schemeClr val="dk1"/>
                </a:solidFill>
                <a:latin typeface="Open Sans"/>
                <a:ea typeface="Open Sans"/>
                <a:cs typeface="Open Sans"/>
                <a:sym typeface="Open Sans"/>
              </a:defRPr>
            </a:lvl1pPr>
            <a:lvl2pPr lvl="1" algn="ctr" rtl="0">
              <a:lnSpc>
                <a:spcPct val="80000"/>
              </a:lnSpc>
              <a:spcBef>
                <a:spcPts val="0"/>
              </a:spcBef>
              <a:spcAft>
                <a:spcPts val="0"/>
              </a:spcAft>
              <a:buSzPts val="7000"/>
              <a:buNone/>
              <a:defRPr sz="7000"/>
            </a:lvl2pPr>
            <a:lvl3pPr lvl="2" algn="ctr" rtl="0">
              <a:lnSpc>
                <a:spcPct val="80000"/>
              </a:lnSpc>
              <a:spcBef>
                <a:spcPts val="0"/>
              </a:spcBef>
              <a:spcAft>
                <a:spcPts val="0"/>
              </a:spcAft>
              <a:buSzPts val="7000"/>
              <a:buNone/>
              <a:defRPr sz="7000"/>
            </a:lvl3pPr>
            <a:lvl4pPr lvl="3" algn="ctr" rtl="0">
              <a:lnSpc>
                <a:spcPct val="80000"/>
              </a:lnSpc>
              <a:spcBef>
                <a:spcPts val="0"/>
              </a:spcBef>
              <a:spcAft>
                <a:spcPts val="0"/>
              </a:spcAft>
              <a:buSzPts val="7000"/>
              <a:buNone/>
              <a:defRPr sz="7000"/>
            </a:lvl4pPr>
            <a:lvl5pPr lvl="4" algn="ctr" rtl="0">
              <a:lnSpc>
                <a:spcPct val="80000"/>
              </a:lnSpc>
              <a:spcBef>
                <a:spcPts val="0"/>
              </a:spcBef>
              <a:spcAft>
                <a:spcPts val="0"/>
              </a:spcAft>
              <a:buSzPts val="7000"/>
              <a:buNone/>
              <a:defRPr sz="7000"/>
            </a:lvl5pPr>
            <a:lvl6pPr lvl="5" algn="ctr" rtl="0">
              <a:lnSpc>
                <a:spcPct val="80000"/>
              </a:lnSpc>
              <a:spcBef>
                <a:spcPts val="0"/>
              </a:spcBef>
              <a:spcAft>
                <a:spcPts val="0"/>
              </a:spcAft>
              <a:buSzPts val="7000"/>
              <a:buNone/>
              <a:defRPr sz="7000"/>
            </a:lvl6pPr>
            <a:lvl7pPr lvl="6" algn="ctr" rtl="0">
              <a:lnSpc>
                <a:spcPct val="80000"/>
              </a:lnSpc>
              <a:spcBef>
                <a:spcPts val="0"/>
              </a:spcBef>
              <a:spcAft>
                <a:spcPts val="0"/>
              </a:spcAft>
              <a:buSzPts val="7000"/>
              <a:buNone/>
              <a:defRPr sz="7000"/>
            </a:lvl7pPr>
            <a:lvl8pPr lvl="7" algn="ctr" rtl="0">
              <a:lnSpc>
                <a:spcPct val="80000"/>
              </a:lnSpc>
              <a:spcBef>
                <a:spcPts val="0"/>
              </a:spcBef>
              <a:spcAft>
                <a:spcPts val="0"/>
              </a:spcAft>
              <a:buSzPts val="7000"/>
              <a:buNone/>
              <a:defRPr sz="7000"/>
            </a:lvl8pPr>
            <a:lvl9pPr lvl="8" algn="ctr" rtl="0">
              <a:lnSpc>
                <a:spcPct val="80000"/>
              </a:lnSpc>
              <a:spcBef>
                <a:spcPts val="0"/>
              </a:spcBef>
              <a:spcAft>
                <a:spcPts val="0"/>
              </a:spcAft>
              <a:buSzPts val="7000"/>
              <a:buNone/>
              <a:defRPr sz="7000"/>
            </a:lvl9pPr>
          </a:lstStyle>
          <a:p>
            <a:endParaRPr/>
          </a:p>
        </p:txBody>
      </p:sp>
      <p:sp>
        <p:nvSpPr>
          <p:cNvPr id="39" name="Google Shape;39;p8"/>
          <p:cNvSpPr txBox="1">
            <a:spLocks noGrp="1"/>
          </p:cNvSpPr>
          <p:nvPr>
            <p:ph type="subTitle" idx="1"/>
          </p:nvPr>
        </p:nvSpPr>
        <p:spPr>
          <a:xfrm flipH="1">
            <a:off x="951250" y="1284350"/>
            <a:ext cx="3390900" cy="23589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Carter One"/>
              <a:buNone/>
              <a:defRPr sz="2200">
                <a:latin typeface="Carter One"/>
                <a:ea typeface="Carter One"/>
                <a:cs typeface="Carter One"/>
                <a:sym typeface="Carter One"/>
              </a:defRPr>
            </a:lvl1pPr>
            <a:lvl2pPr lvl="1"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2pPr>
            <a:lvl3pPr lvl="2"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3pPr>
            <a:lvl4pPr lvl="3"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4pPr>
            <a:lvl5pPr lvl="4"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5pPr>
            <a:lvl6pPr lvl="5"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6pPr>
            <a:lvl7pPr lvl="6"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7pPr>
            <a:lvl8pPr lvl="7"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8pPr>
            <a:lvl9pPr lvl="8"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grpSp>
        <p:nvGrpSpPr>
          <p:cNvPr id="41" name="Google Shape;41;p9"/>
          <p:cNvGrpSpPr/>
          <p:nvPr/>
        </p:nvGrpSpPr>
        <p:grpSpPr>
          <a:xfrm>
            <a:off x="-245023" y="-91675"/>
            <a:ext cx="4817022" cy="5326850"/>
            <a:chOff x="-245023" y="-94025"/>
            <a:chExt cx="4817022" cy="5326850"/>
          </a:xfrm>
        </p:grpSpPr>
        <p:sp>
          <p:nvSpPr>
            <p:cNvPr id="42" name="Google Shape;42;p9"/>
            <p:cNvSpPr/>
            <p:nvPr/>
          </p:nvSpPr>
          <p:spPr>
            <a:xfrm flipH="1">
              <a:off x="-245023" y="-89325"/>
              <a:ext cx="4817022" cy="5322150"/>
            </a:xfrm>
            <a:custGeom>
              <a:avLst/>
              <a:gdLst/>
              <a:ahLst/>
              <a:cxnLst/>
              <a:rect l="l" t="t" r="r" b="b"/>
              <a:pathLst>
                <a:path w="200772" h="212886" extrusionOk="0">
                  <a:moveTo>
                    <a:pt x="198515" y="0"/>
                  </a:moveTo>
                  <a:lnTo>
                    <a:pt x="20232" y="0"/>
                  </a:lnTo>
                  <a:lnTo>
                    <a:pt x="0" y="212134"/>
                  </a:lnTo>
                  <a:lnTo>
                    <a:pt x="200772" y="212886"/>
                  </a:lnTo>
                  <a:close/>
                </a:path>
              </a:pathLst>
            </a:custGeom>
            <a:solidFill>
              <a:schemeClr val="lt2"/>
            </a:solidFill>
            <a:ln>
              <a:noFill/>
            </a:ln>
          </p:spPr>
        </p:sp>
        <p:sp>
          <p:nvSpPr>
            <p:cNvPr id="43" name="Google Shape;43;p9"/>
            <p:cNvSpPr/>
            <p:nvPr/>
          </p:nvSpPr>
          <p:spPr>
            <a:xfrm>
              <a:off x="4162800" y="-94025"/>
              <a:ext cx="261375" cy="2045175"/>
            </a:xfrm>
            <a:custGeom>
              <a:avLst/>
              <a:gdLst/>
              <a:ahLst/>
              <a:cxnLst/>
              <a:rect l="l" t="t" r="r" b="b"/>
              <a:pathLst>
                <a:path w="10455" h="81807" extrusionOk="0">
                  <a:moveTo>
                    <a:pt x="6505" y="81807"/>
                  </a:moveTo>
                  <a:lnTo>
                    <a:pt x="10455" y="0"/>
                  </a:lnTo>
                  <a:lnTo>
                    <a:pt x="0" y="188"/>
                  </a:lnTo>
                  <a:close/>
                </a:path>
              </a:pathLst>
            </a:custGeom>
            <a:solidFill>
              <a:schemeClr val="accent2"/>
            </a:solidFill>
            <a:ln>
              <a:noFill/>
            </a:ln>
          </p:spPr>
        </p:sp>
      </p:grpSp>
      <p:sp>
        <p:nvSpPr>
          <p:cNvPr id="44" name="Google Shape;44;p9"/>
          <p:cNvSpPr txBox="1">
            <a:spLocks noGrp="1"/>
          </p:cNvSpPr>
          <p:nvPr>
            <p:ph type="title"/>
          </p:nvPr>
        </p:nvSpPr>
        <p:spPr>
          <a:xfrm>
            <a:off x="4965575" y="1763700"/>
            <a:ext cx="3069900" cy="58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chemeClr val="dk2"/>
              </a:buClr>
              <a:buSzPts val="2400"/>
              <a:buNone/>
              <a:defRPr sz="2400">
                <a:solidFill>
                  <a:schemeClr val="dk2"/>
                </a:solidFill>
              </a:defRPr>
            </a:lvl2pPr>
            <a:lvl3pPr lvl="2" algn="ctr" rtl="0">
              <a:spcBef>
                <a:spcPts val="0"/>
              </a:spcBef>
              <a:spcAft>
                <a:spcPts val="0"/>
              </a:spcAft>
              <a:buClr>
                <a:schemeClr val="dk2"/>
              </a:buClr>
              <a:buSzPts val="2400"/>
              <a:buNone/>
              <a:defRPr sz="2400">
                <a:solidFill>
                  <a:schemeClr val="dk2"/>
                </a:solidFill>
              </a:defRPr>
            </a:lvl3pPr>
            <a:lvl4pPr lvl="3" algn="ctr" rtl="0">
              <a:spcBef>
                <a:spcPts val="0"/>
              </a:spcBef>
              <a:spcAft>
                <a:spcPts val="0"/>
              </a:spcAft>
              <a:buClr>
                <a:schemeClr val="dk2"/>
              </a:buClr>
              <a:buSzPts val="2400"/>
              <a:buNone/>
              <a:defRPr sz="2400">
                <a:solidFill>
                  <a:schemeClr val="dk2"/>
                </a:solidFill>
              </a:defRPr>
            </a:lvl4pPr>
            <a:lvl5pPr lvl="4" algn="ctr" rtl="0">
              <a:spcBef>
                <a:spcPts val="0"/>
              </a:spcBef>
              <a:spcAft>
                <a:spcPts val="0"/>
              </a:spcAft>
              <a:buClr>
                <a:schemeClr val="dk2"/>
              </a:buClr>
              <a:buSzPts val="2400"/>
              <a:buNone/>
              <a:defRPr sz="2400">
                <a:solidFill>
                  <a:schemeClr val="dk2"/>
                </a:solidFill>
              </a:defRPr>
            </a:lvl5pPr>
            <a:lvl6pPr lvl="5" algn="ctr" rtl="0">
              <a:spcBef>
                <a:spcPts val="0"/>
              </a:spcBef>
              <a:spcAft>
                <a:spcPts val="0"/>
              </a:spcAft>
              <a:buClr>
                <a:schemeClr val="dk2"/>
              </a:buClr>
              <a:buSzPts val="2400"/>
              <a:buNone/>
              <a:defRPr sz="2400">
                <a:solidFill>
                  <a:schemeClr val="dk2"/>
                </a:solidFill>
              </a:defRPr>
            </a:lvl6pPr>
            <a:lvl7pPr lvl="6" algn="ctr" rtl="0">
              <a:spcBef>
                <a:spcPts val="0"/>
              </a:spcBef>
              <a:spcAft>
                <a:spcPts val="0"/>
              </a:spcAft>
              <a:buClr>
                <a:schemeClr val="dk2"/>
              </a:buClr>
              <a:buSzPts val="2400"/>
              <a:buNone/>
              <a:defRPr sz="2400">
                <a:solidFill>
                  <a:schemeClr val="dk2"/>
                </a:solidFill>
              </a:defRPr>
            </a:lvl7pPr>
            <a:lvl8pPr lvl="7" algn="ctr" rtl="0">
              <a:spcBef>
                <a:spcPts val="0"/>
              </a:spcBef>
              <a:spcAft>
                <a:spcPts val="0"/>
              </a:spcAft>
              <a:buClr>
                <a:schemeClr val="dk2"/>
              </a:buClr>
              <a:buSzPts val="2400"/>
              <a:buNone/>
              <a:defRPr sz="2400">
                <a:solidFill>
                  <a:schemeClr val="dk2"/>
                </a:solidFill>
              </a:defRPr>
            </a:lvl8pPr>
            <a:lvl9pPr lvl="8" algn="ctr" rtl="0">
              <a:spcBef>
                <a:spcPts val="0"/>
              </a:spcBef>
              <a:spcAft>
                <a:spcPts val="0"/>
              </a:spcAft>
              <a:buClr>
                <a:schemeClr val="dk2"/>
              </a:buClr>
              <a:buSzPts val="2400"/>
              <a:buNone/>
              <a:defRPr sz="2400">
                <a:solidFill>
                  <a:schemeClr val="dk2"/>
                </a:solidFill>
              </a:defRPr>
            </a:lvl9pPr>
          </a:lstStyle>
          <a:p>
            <a:endParaRPr/>
          </a:p>
        </p:txBody>
      </p:sp>
      <p:sp>
        <p:nvSpPr>
          <p:cNvPr id="45" name="Google Shape;45;p9"/>
          <p:cNvSpPr txBox="1">
            <a:spLocks noGrp="1"/>
          </p:cNvSpPr>
          <p:nvPr>
            <p:ph type="subTitle" idx="1"/>
          </p:nvPr>
        </p:nvSpPr>
        <p:spPr>
          <a:xfrm>
            <a:off x="4965575" y="2292800"/>
            <a:ext cx="3069900" cy="11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solidFill>
                  <a:schemeClr val="dk2"/>
                </a:solidFill>
              </a:defRPr>
            </a:lvl2pPr>
            <a:lvl3pPr lvl="2" algn="ctr" rtl="0">
              <a:lnSpc>
                <a:spcPct val="100000"/>
              </a:lnSpc>
              <a:spcBef>
                <a:spcPts val="0"/>
              </a:spcBef>
              <a:spcAft>
                <a:spcPts val="0"/>
              </a:spcAft>
              <a:buNone/>
              <a:defRPr sz="1600">
                <a:solidFill>
                  <a:schemeClr val="dk2"/>
                </a:solidFill>
              </a:defRPr>
            </a:lvl3pPr>
            <a:lvl4pPr lvl="3" algn="ctr" rtl="0">
              <a:lnSpc>
                <a:spcPct val="100000"/>
              </a:lnSpc>
              <a:spcBef>
                <a:spcPts val="0"/>
              </a:spcBef>
              <a:spcAft>
                <a:spcPts val="0"/>
              </a:spcAft>
              <a:buNone/>
              <a:defRPr sz="1600">
                <a:solidFill>
                  <a:schemeClr val="dk2"/>
                </a:solidFill>
              </a:defRPr>
            </a:lvl4pPr>
            <a:lvl5pPr lvl="4" algn="ctr" rtl="0">
              <a:lnSpc>
                <a:spcPct val="100000"/>
              </a:lnSpc>
              <a:spcBef>
                <a:spcPts val="0"/>
              </a:spcBef>
              <a:spcAft>
                <a:spcPts val="0"/>
              </a:spcAft>
              <a:buNone/>
              <a:defRPr sz="1600">
                <a:solidFill>
                  <a:schemeClr val="dk2"/>
                </a:solidFill>
              </a:defRPr>
            </a:lvl5pPr>
            <a:lvl6pPr lvl="5" algn="ctr" rtl="0">
              <a:lnSpc>
                <a:spcPct val="100000"/>
              </a:lnSpc>
              <a:spcBef>
                <a:spcPts val="0"/>
              </a:spcBef>
              <a:spcAft>
                <a:spcPts val="0"/>
              </a:spcAft>
              <a:buNone/>
              <a:defRPr sz="1600">
                <a:solidFill>
                  <a:schemeClr val="dk2"/>
                </a:solidFill>
              </a:defRPr>
            </a:lvl6pPr>
            <a:lvl7pPr lvl="6" algn="ctr" rtl="0">
              <a:lnSpc>
                <a:spcPct val="100000"/>
              </a:lnSpc>
              <a:spcBef>
                <a:spcPts val="0"/>
              </a:spcBef>
              <a:spcAft>
                <a:spcPts val="0"/>
              </a:spcAft>
              <a:buNone/>
              <a:defRPr sz="1600">
                <a:solidFill>
                  <a:schemeClr val="dk2"/>
                </a:solidFill>
              </a:defRPr>
            </a:lvl7pPr>
            <a:lvl8pPr lvl="7" algn="ctr" rtl="0">
              <a:lnSpc>
                <a:spcPct val="100000"/>
              </a:lnSpc>
              <a:spcBef>
                <a:spcPts val="0"/>
              </a:spcBef>
              <a:spcAft>
                <a:spcPts val="0"/>
              </a:spcAft>
              <a:buNone/>
              <a:defRPr sz="1600">
                <a:solidFill>
                  <a:schemeClr val="dk2"/>
                </a:solidFill>
              </a:defRPr>
            </a:lvl8pPr>
            <a:lvl9pPr lvl="8" algn="ctr" rtl="0">
              <a:lnSpc>
                <a:spcPct val="100000"/>
              </a:lnSpc>
              <a:spcBef>
                <a:spcPts val="0"/>
              </a:spcBef>
              <a:spcAft>
                <a:spcPts val="0"/>
              </a:spcAft>
              <a:buNone/>
              <a:defRPr sz="1600">
                <a:solidFill>
                  <a:schemeClr val="dk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p:nvPr/>
        </p:nvSpPr>
        <p:spPr>
          <a:xfrm>
            <a:off x="5259139" y="456758"/>
            <a:ext cx="4467398" cy="2801109"/>
          </a:xfrm>
          <a:custGeom>
            <a:avLst/>
            <a:gdLst/>
            <a:ahLst/>
            <a:cxnLst/>
            <a:rect l="l" t="t" r="r" b="b"/>
            <a:pathLst>
              <a:path w="156490" h="98121" extrusionOk="0">
                <a:moveTo>
                  <a:pt x="12012" y="3760"/>
                </a:moveTo>
                <a:lnTo>
                  <a:pt x="147792" y="0"/>
                </a:lnTo>
                <a:lnTo>
                  <a:pt x="156490" y="98121"/>
                </a:lnTo>
                <a:lnTo>
                  <a:pt x="0" y="93923"/>
                </a:lnTo>
                <a:close/>
              </a:path>
            </a:pathLst>
          </a:custGeom>
          <a:solidFill>
            <a:schemeClr val="accent4"/>
          </a:solidFill>
          <a:ln>
            <a:noFill/>
          </a:ln>
        </p:spPr>
      </p:sp>
      <p:sp>
        <p:nvSpPr>
          <p:cNvPr id="48" name="Google Shape;48;p10"/>
          <p:cNvSpPr txBox="1">
            <a:spLocks noGrp="1"/>
          </p:cNvSpPr>
          <p:nvPr>
            <p:ph type="title"/>
          </p:nvPr>
        </p:nvSpPr>
        <p:spPr>
          <a:xfrm flipH="1">
            <a:off x="5541600" y="1540525"/>
            <a:ext cx="2882400" cy="1161000"/>
          </a:xfrm>
          <a:prstGeom prst="rect">
            <a:avLst/>
          </a:prstGeom>
          <a:noFill/>
        </p:spPr>
        <p:txBody>
          <a:bodyPr spcFirstLastPara="1" wrap="square" lIns="91425" tIns="91425" rIns="91425" bIns="91425" anchor="ctr" anchorCtr="0">
            <a:noAutofit/>
          </a:bodyPr>
          <a:lstStyle>
            <a:lvl1pPr lvl="0" algn="r" rtl="0">
              <a:lnSpc>
                <a:spcPct val="90000"/>
              </a:lnSpc>
              <a:spcBef>
                <a:spcPts val="0"/>
              </a:spcBef>
              <a:spcAft>
                <a:spcPts val="0"/>
              </a:spcAft>
              <a:buNone/>
              <a:defRPr sz="2800"/>
            </a:lvl1pPr>
            <a:lvl2pPr lvl="1" algn="r" rtl="0">
              <a:lnSpc>
                <a:spcPct val="80000"/>
              </a:lnSpc>
              <a:spcBef>
                <a:spcPts val="0"/>
              </a:spcBef>
              <a:spcAft>
                <a:spcPts val="0"/>
              </a:spcAft>
              <a:buNone/>
              <a:defRPr sz="2800">
                <a:solidFill>
                  <a:schemeClr val="dk2"/>
                </a:solidFill>
                <a:latin typeface="Roboto"/>
                <a:ea typeface="Roboto"/>
                <a:cs typeface="Roboto"/>
                <a:sym typeface="Roboto"/>
              </a:defRPr>
            </a:lvl2pPr>
            <a:lvl3pPr lvl="2" algn="r" rtl="0">
              <a:lnSpc>
                <a:spcPct val="80000"/>
              </a:lnSpc>
              <a:spcBef>
                <a:spcPts val="0"/>
              </a:spcBef>
              <a:spcAft>
                <a:spcPts val="0"/>
              </a:spcAft>
              <a:buNone/>
              <a:defRPr sz="2800">
                <a:solidFill>
                  <a:schemeClr val="dk2"/>
                </a:solidFill>
                <a:latin typeface="Roboto"/>
                <a:ea typeface="Roboto"/>
                <a:cs typeface="Roboto"/>
                <a:sym typeface="Roboto"/>
              </a:defRPr>
            </a:lvl3pPr>
            <a:lvl4pPr lvl="3" algn="r" rtl="0">
              <a:lnSpc>
                <a:spcPct val="80000"/>
              </a:lnSpc>
              <a:spcBef>
                <a:spcPts val="0"/>
              </a:spcBef>
              <a:spcAft>
                <a:spcPts val="0"/>
              </a:spcAft>
              <a:buNone/>
              <a:defRPr sz="2800">
                <a:solidFill>
                  <a:schemeClr val="dk2"/>
                </a:solidFill>
                <a:latin typeface="Roboto"/>
                <a:ea typeface="Roboto"/>
                <a:cs typeface="Roboto"/>
                <a:sym typeface="Roboto"/>
              </a:defRPr>
            </a:lvl4pPr>
            <a:lvl5pPr lvl="4" algn="r" rtl="0">
              <a:lnSpc>
                <a:spcPct val="80000"/>
              </a:lnSpc>
              <a:spcBef>
                <a:spcPts val="0"/>
              </a:spcBef>
              <a:spcAft>
                <a:spcPts val="0"/>
              </a:spcAft>
              <a:buNone/>
              <a:defRPr sz="2800">
                <a:solidFill>
                  <a:schemeClr val="dk2"/>
                </a:solidFill>
                <a:latin typeface="Roboto"/>
                <a:ea typeface="Roboto"/>
                <a:cs typeface="Roboto"/>
                <a:sym typeface="Roboto"/>
              </a:defRPr>
            </a:lvl5pPr>
            <a:lvl6pPr lvl="5" algn="r" rtl="0">
              <a:lnSpc>
                <a:spcPct val="80000"/>
              </a:lnSpc>
              <a:spcBef>
                <a:spcPts val="0"/>
              </a:spcBef>
              <a:spcAft>
                <a:spcPts val="0"/>
              </a:spcAft>
              <a:buNone/>
              <a:defRPr sz="2800">
                <a:solidFill>
                  <a:schemeClr val="dk2"/>
                </a:solidFill>
                <a:latin typeface="Roboto"/>
                <a:ea typeface="Roboto"/>
                <a:cs typeface="Roboto"/>
                <a:sym typeface="Roboto"/>
              </a:defRPr>
            </a:lvl6pPr>
            <a:lvl7pPr lvl="6" algn="r" rtl="0">
              <a:lnSpc>
                <a:spcPct val="80000"/>
              </a:lnSpc>
              <a:spcBef>
                <a:spcPts val="0"/>
              </a:spcBef>
              <a:spcAft>
                <a:spcPts val="0"/>
              </a:spcAft>
              <a:buNone/>
              <a:defRPr sz="2800">
                <a:solidFill>
                  <a:schemeClr val="dk2"/>
                </a:solidFill>
                <a:latin typeface="Roboto"/>
                <a:ea typeface="Roboto"/>
                <a:cs typeface="Roboto"/>
                <a:sym typeface="Roboto"/>
              </a:defRPr>
            </a:lvl7pPr>
            <a:lvl8pPr lvl="7" algn="r" rtl="0">
              <a:lnSpc>
                <a:spcPct val="80000"/>
              </a:lnSpc>
              <a:spcBef>
                <a:spcPts val="0"/>
              </a:spcBef>
              <a:spcAft>
                <a:spcPts val="0"/>
              </a:spcAft>
              <a:buNone/>
              <a:defRPr sz="2800">
                <a:solidFill>
                  <a:schemeClr val="dk2"/>
                </a:solidFill>
                <a:latin typeface="Roboto"/>
                <a:ea typeface="Roboto"/>
                <a:cs typeface="Roboto"/>
                <a:sym typeface="Roboto"/>
              </a:defRPr>
            </a:lvl8pPr>
            <a:lvl9pPr lvl="8" algn="r" rtl="0">
              <a:lnSpc>
                <a:spcPct val="80000"/>
              </a:lnSpc>
              <a:spcBef>
                <a:spcPts val="0"/>
              </a:spcBef>
              <a:spcAft>
                <a:spcPts val="0"/>
              </a:spcAft>
              <a:buNone/>
              <a:defRPr sz="2800">
                <a:solidFill>
                  <a:schemeClr val="dk2"/>
                </a:solidFill>
                <a:latin typeface="Roboto"/>
                <a:ea typeface="Roboto"/>
                <a:cs typeface="Roboto"/>
                <a:sym typeface="Roboto"/>
              </a:defRPr>
            </a:lvl9pPr>
          </a:lstStyle>
          <a:p>
            <a:endParaRPr/>
          </a:p>
        </p:txBody>
      </p:sp>
      <p:grpSp>
        <p:nvGrpSpPr>
          <p:cNvPr id="49" name="Google Shape;49;p10"/>
          <p:cNvGrpSpPr/>
          <p:nvPr/>
        </p:nvGrpSpPr>
        <p:grpSpPr>
          <a:xfrm>
            <a:off x="7230637" y="781196"/>
            <a:ext cx="1198043" cy="210331"/>
            <a:chOff x="1026623" y="2953314"/>
            <a:chExt cx="5688711" cy="1008300"/>
          </a:xfrm>
        </p:grpSpPr>
        <p:sp>
          <p:nvSpPr>
            <p:cNvPr id="50" name="Google Shape;50;p10"/>
            <p:cNvSpPr/>
            <p:nvPr/>
          </p:nvSpPr>
          <p:spPr>
            <a:xfrm>
              <a:off x="1026623"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0"/>
            <p:cNvSpPr/>
            <p:nvPr/>
          </p:nvSpPr>
          <p:spPr>
            <a:xfrm>
              <a:off x="2183600"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p:nvPr/>
          </p:nvSpPr>
          <p:spPr>
            <a:xfrm>
              <a:off x="3340578"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0"/>
            <p:cNvSpPr/>
            <p:nvPr/>
          </p:nvSpPr>
          <p:spPr>
            <a:xfrm>
              <a:off x="4497556"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a:off x="5654534"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10"/>
          <p:cNvSpPr/>
          <p:nvPr/>
        </p:nvSpPr>
        <p:spPr>
          <a:xfrm>
            <a:off x="5227350" y="3196050"/>
            <a:ext cx="1097200" cy="184025"/>
          </a:xfrm>
          <a:custGeom>
            <a:avLst/>
            <a:gdLst/>
            <a:ahLst/>
            <a:cxnLst/>
            <a:rect l="l" t="t" r="r" b="b"/>
            <a:pathLst>
              <a:path w="43888" h="7361" extrusionOk="0">
                <a:moveTo>
                  <a:pt x="0" y="7361"/>
                </a:moveTo>
                <a:lnTo>
                  <a:pt x="1026" y="0"/>
                </a:lnTo>
                <a:lnTo>
                  <a:pt x="43888" y="1211"/>
                </a:lnTo>
                <a:close/>
              </a:path>
            </a:pathLst>
          </a:custGeom>
          <a:solidFill>
            <a:srgbClr val="FFFAF5"/>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6"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Carter One"/>
              <a:buNone/>
              <a:defRPr sz="3000">
                <a:solidFill>
                  <a:schemeClr val="dk1"/>
                </a:solidFill>
                <a:latin typeface="Carter One"/>
                <a:ea typeface="Carter One"/>
                <a:cs typeface="Carter One"/>
                <a:sym typeface="Carter One"/>
              </a:defRPr>
            </a:lvl1pPr>
            <a:lvl2pPr lvl="1">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2pPr>
            <a:lvl3pPr lvl="2">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3pPr>
            <a:lvl4pPr lvl="3">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4pPr>
            <a:lvl5pPr lvl="4">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5pPr>
            <a:lvl6pPr lvl="5">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6pPr>
            <a:lvl7pPr lvl="6">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7pPr>
            <a:lvl8pPr lvl="7">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8pPr>
            <a:lvl9pPr lvl="8">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9pPr>
          </a:lstStyle>
          <a:p>
            <a:endParaRPr/>
          </a:p>
        </p:txBody>
      </p:sp>
      <p:sp>
        <p:nvSpPr>
          <p:cNvPr id="7" name="Google Shape;7;p1"/>
          <p:cNvSpPr txBox="1">
            <a:spLocks noGrp="1"/>
          </p:cNvSpPr>
          <p:nvPr>
            <p:ph type="body" idx="1"/>
          </p:nvPr>
        </p:nvSpPr>
        <p:spPr>
          <a:xfrm>
            <a:off x="713225" y="1480575"/>
            <a:ext cx="7717500" cy="31233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1pPr>
            <a:lvl2pPr marL="914400" lvl="1"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2pPr>
            <a:lvl3pPr marL="1371600" lvl="2"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3pPr>
            <a:lvl4pPr marL="1828800" lvl="3"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4pPr>
            <a:lvl5pPr marL="2286000" lvl="4"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5pPr>
            <a:lvl6pPr marL="2743200" lvl="5"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6pPr>
            <a:lvl7pPr marL="3200400" lvl="6"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7pPr>
            <a:lvl8pPr marL="3657600" lvl="7"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8pPr>
            <a:lvl9pPr marL="4114800" lvl="8"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p:nvPr/>
        </p:nvSpPr>
        <p:spPr>
          <a:xfrm flipH="1">
            <a:off x="643250" y="307218"/>
            <a:ext cx="1647300" cy="117700"/>
          </a:xfrm>
          <a:custGeom>
            <a:avLst/>
            <a:gdLst/>
            <a:ahLst/>
            <a:cxnLst/>
            <a:rect l="l" t="t" r="r" b="b"/>
            <a:pathLst>
              <a:path w="65892" h="4708" extrusionOk="0">
                <a:moveTo>
                  <a:pt x="0" y="2143"/>
                </a:moveTo>
                <a:lnTo>
                  <a:pt x="65892" y="0"/>
                </a:lnTo>
                <a:lnTo>
                  <a:pt x="65501" y="4708"/>
                </a:lnTo>
                <a:close/>
              </a:path>
            </a:pathLst>
          </a:custGeom>
          <a:solidFill>
            <a:schemeClr val="lt2"/>
          </a:solidFill>
          <a:ln>
            <a:noFill/>
          </a:ln>
        </p:spPr>
      </p:sp>
      <p:pic>
        <p:nvPicPr>
          <p:cNvPr id="72" name="Google Shape;72;p15"/>
          <p:cNvPicPr preferRelativeResize="0"/>
          <p:nvPr/>
        </p:nvPicPr>
        <p:blipFill rotWithShape="1">
          <a:blip r:embed="rId3">
            <a:alphaModFix/>
          </a:blip>
          <a:srcRect l="15353" t="9562" r="3239" b="-117"/>
          <a:stretch/>
        </p:blipFill>
        <p:spPr>
          <a:xfrm rot="-152659">
            <a:off x="-502702" y="383842"/>
            <a:ext cx="5200647" cy="4311887"/>
          </a:xfrm>
          <a:prstGeom prst="rect">
            <a:avLst/>
          </a:prstGeom>
          <a:noFill/>
          <a:ln>
            <a:noFill/>
          </a:ln>
        </p:spPr>
      </p:pic>
      <p:grpSp>
        <p:nvGrpSpPr>
          <p:cNvPr id="73" name="Google Shape;73;p15"/>
          <p:cNvGrpSpPr/>
          <p:nvPr/>
        </p:nvGrpSpPr>
        <p:grpSpPr>
          <a:xfrm flipH="1">
            <a:off x="1390490" y="-15240"/>
            <a:ext cx="7745235" cy="5055649"/>
            <a:chOff x="3958700" y="1446124"/>
            <a:chExt cx="4125625" cy="2988823"/>
          </a:xfrm>
        </p:grpSpPr>
        <p:sp>
          <p:nvSpPr>
            <p:cNvPr id="74" name="Google Shape;74;p15"/>
            <p:cNvSpPr/>
            <p:nvPr/>
          </p:nvSpPr>
          <p:spPr>
            <a:xfrm>
              <a:off x="3996300" y="1504500"/>
              <a:ext cx="4080950" cy="2849150"/>
            </a:xfrm>
            <a:custGeom>
              <a:avLst/>
              <a:gdLst/>
              <a:ahLst/>
              <a:cxnLst/>
              <a:rect l="l" t="t" r="r" b="b"/>
              <a:pathLst>
                <a:path w="163238" h="113966" extrusionOk="0">
                  <a:moveTo>
                    <a:pt x="16550" y="3761"/>
                  </a:moveTo>
                  <a:lnTo>
                    <a:pt x="152330" y="0"/>
                  </a:lnTo>
                  <a:lnTo>
                    <a:pt x="163238" y="113966"/>
                  </a:lnTo>
                  <a:lnTo>
                    <a:pt x="0" y="84252"/>
                  </a:lnTo>
                  <a:close/>
                </a:path>
              </a:pathLst>
            </a:custGeom>
            <a:solidFill>
              <a:schemeClr val="accent3"/>
            </a:solidFill>
            <a:ln>
              <a:noFill/>
            </a:ln>
          </p:spPr>
          <p:txBody>
            <a:bodyPr/>
            <a:lstStyle/>
            <a:p>
              <a:endParaRPr lang="de-DE" dirty="0"/>
            </a:p>
          </p:txBody>
        </p:sp>
        <p:sp>
          <p:nvSpPr>
            <p:cNvPr id="75" name="Google Shape;75;p15"/>
            <p:cNvSpPr/>
            <p:nvPr/>
          </p:nvSpPr>
          <p:spPr>
            <a:xfrm>
              <a:off x="3958700" y="1904125"/>
              <a:ext cx="332425" cy="1694925"/>
            </a:xfrm>
            <a:custGeom>
              <a:avLst/>
              <a:gdLst/>
              <a:ahLst/>
              <a:cxnLst/>
              <a:rect l="l" t="t" r="r" b="b"/>
              <a:pathLst>
                <a:path w="13297" h="67797" extrusionOk="0">
                  <a:moveTo>
                    <a:pt x="0" y="67797"/>
                  </a:moveTo>
                  <a:lnTo>
                    <a:pt x="6151" y="0"/>
                  </a:lnTo>
                  <a:lnTo>
                    <a:pt x="13297" y="1129"/>
                  </a:lnTo>
                  <a:close/>
                </a:path>
              </a:pathLst>
            </a:custGeom>
            <a:solidFill>
              <a:schemeClr val="accent1"/>
            </a:solidFill>
            <a:ln>
              <a:noFill/>
            </a:ln>
          </p:spPr>
        </p:sp>
        <p:sp>
          <p:nvSpPr>
            <p:cNvPr id="76" name="Google Shape;76;p15"/>
            <p:cNvSpPr/>
            <p:nvPr/>
          </p:nvSpPr>
          <p:spPr>
            <a:xfrm>
              <a:off x="4420426" y="1446124"/>
              <a:ext cx="1256700" cy="108150"/>
            </a:xfrm>
            <a:custGeom>
              <a:avLst/>
              <a:gdLst/>
              <a:ahLst/>
              <a:cxnLst/>
              <a:rect l="l" t="t" r="r" b="b"/>
              <a:pathLst>
                <a:path w="50268" h="4326" extrusionOk="0">
                  <a:moveTo>
                    <a:pt x="50268" y="3369"/>
                  </a:moveTo>
                  <a:lnTo>
                    <a:pt x="0" y="4326"/>
                  </a:lnTo>
                  <a:lnTo>
                    <a:pt x="940" y="0"/>
                  </a:lnTo>
                  <a:close/>
                </a:path>
              </a:pathLst>
            </a:custGeom>
            <a:solidFill>
              <a:schemeClr val="lt2"/>
            </a:solidFill>
            <a:ln>
              <a:noFill/>
            </a:ln>
          </p:spPr>
        </p:sp>
        <p:sp>
          <p:nvSpPr>
            <p:cNvPr id="77" name="Google Shape;77;p15"/>
            <p:cNvSpPr/>
            <p:nvPr/>
          </p:nvSpPr>
          <p:spPr>
            <a:xfrm>
              <a:off x="7846500" y="1499800"/>
              <a:ext cx="134400" cy="1403400"/>
            </a:xfrm>
            <a:custGeom>
              <a:avLst/>
              <a:gdLst/>
              <a:ahLst/>
              <a:cxnLst/>
              <a:rect l="l" t="t" r="r" b="b"/>
              <a:pathLst>
                <a:path w="5376" h="56136" extrusionOk="0">
                  <a:moveTo>
                    <a:pt x="5376" y="56136"/>
                  </a:moveTo>
                  <a:lnTo>
                    <a:pt x="0" y="94"/>
                  </a:lnTo>
                  <a:lnTo>
                    <a:pt x="4136" y="0"/>
                  </a:lnTo>
                  <a:close/>
                </a:path>
              </a:pathLst>
            </a:custGeom>
            <a:solidFill>
              <a:schemeClr val="accent2"/>
            </a:solidFill>
            <a:ln>
              <a:noFill/>
            </a:ln>
          </p:spPr>
        </p:sp>
        <p:sp>
          <p:nvSpPr>
            <p:cNvPr id="78" name="Google Shape;78;p15"/>
            <p:cNvSpPr/>
            <p:nvPr/>
          </p:nvSpPr>
          <p:spPr>
            <a:xfrm>
              <a:off x="7212175" y="4256272"/>
              <a:ext cx="872150" cy="178675"/>
            </a:xfrm>
            <a:custGeom>
              <a:avLst/>
              <a:gdLst/>
              <a:ahLst/>
              <a:cxnLst/>
              <a:rect l="l" t="t" r="r" b="b"/>
              <a:pathLst>
                <a:path w="34886" h="7147" extrusionOk="0">
                  <a:moveTo>
                    <a:pt x="34886" y="5681"/>
                  </a:moveTo>
                  <a:lnTo>
                    <a:pt x="0" y="7147"/>
                  </a:lnTo>
                  <a:lnTo>
                    <a:pt x="2256" y="0"/>
                  </a:lnTo>
                  <a:close/>
                </a:path>
              </a:pathLst>
            </a:custGeom>
            <a:solidFill>
              <a:schemeClr val="lt2"/>
            </a:solidFill>
            <a:ln>
              <a:noFill/>
            </a:ln>
          </p:spPr>
        </p:sp>
      </p:grpSp>
      <p:sp>
        <p:nvSpPr>
          <p:cNvPr id="2" name="TextBox 1">
            <a:extLst>
              <a:ext uri="{FF2B5EF4-FFF2-40B4-BE49-F238E27FC236}">
                <a16:creationId xmlns:a16="http://schemas.microsoft.com/office/drawing/2014/main" id="{64B4D7BC-D133-4BFD-B1C3-E3F827CFEA9D}"/>
              </a:ext>
            </a:extLst>
          </p:cNvPr>
          <p:cNvSpPr txBox="1"/>
          <p:nvPr/>
        </p:nvSpPr>
        <p:spPr>
          <a:xfrm>
            <a:off x="1680190" y="674267"/>
            <a:ext cx="2032840" cy="907941"/>
          </a:xfrm>
          <a:prstGeom prst="rect">
            <a:avLst/>
          </a:prstGeom>
          <a:noFill/>
        </p:spPr>
        <p:txBody>
          <a:bodyPr wrap="square" rtlCol="0">
            <a:spAutoFit/>
          </a:bodyPr>
          <a:lstStyle/>
          <a:p>
            <a:pPr algn="ctr"/>
            <a:r>
              <a:rPr lang="fr-FR" b="1" dirty="0">
                <a:solidFill>
                  <a:srgbClr val="2B6E77"/>
                </a:solidFill>
                <a:effectLst/>
                <a:latin typeface="Times New Roman" panose="02020603050405020304" pitchFamily="18" charset="0"/>
                <a:ea typeface="MS Mincho" panose="02020609040205080304" pitchFamily="49" charset="-128"/>
                <a:cs typeface="Times New Roman" panose="02020603050405020304" pitchFamily="18" charset="0"/>
              </a:rPr>
              <a:t>L’institut spécialisé dans les métiers de l'offshoring</a:t>
            </a:r>
            <a:endParaRPr lang="de-DE" b="1" dirty="0">
              <a:solidFill>
                <a:srgbClr val="0F0F3F"/>
              </a:solidFill>
              <a:effectLst/>
              <a:latin typeface="Calibri" panose="020F0502020204030204" pitchFamily="34" charset="0"/>
              <a:ea typeface="MS Mincho" panose="02020609040205080304" pitchFamily="49" charset="-128"/>
              <a:cs typeface="Times New Roman" panose="02020603050405020304" pitchFamily="18" charset="0"/>
            </a:endParaRPr>
          </a:p>
          <a:p>
            <a:endParaRPr lang="de-DE" sz="1100" dirty="0"/>
          </a:p>
        </p:txBody>
      </p:sp>
      <p:sp>
        <p:nvSpPr>
          <p:cNvPr id="20" name="Text Box 2">
            <a:extLst>
              <a:ext uri="{FF2B5EF4-FFF2-40B4-BE49-F238E27FC236}">
                <a16:creationId xmlns:a16="http://schemas.microsoft.com/office/drawing/2014/main" id="{2AF08099-70B0-477C-8627-14FEC98A552C}"/>
              </a:ext>
            </a:extLst>
          </p:cNvPr>
          <p:cNvSpPr txBox="1"/>
          <p:nvPr/>
        </p:nvSpPr>
        <p:spPr>
          <a:xfrm>
            <a:off x="6885726" y="704232"/>
            <a:ext cx="2360295" cy="329642"/>
          </a:xfrm>
          <a:prstGeom prst="rect">
            <a:avLst/>
          </a:prstGeom>
          <a:noFill/>
          <a:ln>
            <a:noFill/>
            <a:prstDash/>
          </a:ln>
        </p:spPr>
        <p:txBody>
          <a:bodyPr vert="horz" wrap="square" lIns="91440" tIns="45720" rIns="91440" bIns="45720" anchor="t" anchorCtr="0" compatLnSpc="0">
            <a:spAutoFit/>
          </a:bodyPr>
          <a:lstStyle/>
          <a:p>
            <a:pPr>
              <a:lnSpc>
                <a:spcPct val="115000"/>
              </a:lnSpc>
            </a:pPr>
            <a:r>
              <a:rPr lang="en-ZA" b="1" dirty="0">
                <a:solidFill>
                  <a:srgbClr val="2B6E77"/>
                </a:solidFill>
                <a:effectLst/>
                <a:latin typeface="Times New Roman" panose="02020603050405020304" pitchFamily="18" charset="0"/>
                <a:ea typeface="MS Mincho" panose="02020609040205080304" pitchFamily="49" charset="-128"/>
                <a:cs typeface="Times New Roman" panose="02020603050405020304" pitchFamily="18" charset="0"/>
              </a:rPr>
              <a:t>Hotel cote d’or</a:t>
            </a:r>
            <a:endParaRPr lang="de-DE" sz="1200" b="1" dirty="0">
              <a:solidFill>
                <a:srgbClr val="0F0F3F"/>
              </a:solidFill>
              <a:effectLst/>
              <a:latin typeface="Calibri" panose="020F0502020204030204" pitchFamily="34" charset="0"/>
              <a:ea typeface="MS Mincho" panose="02020609040205080304" pitchFamily="49" charset="-128"/>
              <a:cs typeface="Times New Roman" panose="02020603050405020304" pitchFamily="18" charset="0"/>
            </a:endParaRPr>
          </a:p>
        </p:txBody>
      </p:sp>
      <p:sp>
        <p:nvSpPr>
          <p:cNvPr id="3" name="Diamond 2">
            <a:extLst>
              <a:ext uri="{FF2B5EF4-FFF2-40B4-BE49-F238E27FC236}">
                <a16:creationId xmlns:a16="http://schemas.microsoft.com/office/drawing/2014/main" id="{200EDB41-44C2-45F8-8E18-2B75673565E6}"/>
              </a:ext>
            </a:extLst>
          </p:cNvPr>
          <p:cNvSpPr/>
          <p:nvPr/>
        </p:nvSpPr>
        <p:spPr>
          <a:xfrm>
            <a:off x="2424160" y="455992"/>
            <a:ext cx="215857" cy="209872"/>
          </a:xfrm>
          <a:prstGeom prst="diamond">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23" name="Diamond 22">
            <a:extLst>
              <a:ext uri="{FF2B5EF4-FFF2-40B4-BE49-F238E27FC236}">
                <a16:creationId xmlns:a16="http://schemas.microsoft.com/office/drawing/2014/main" id="{6AB63919-9D61-4DB1-8085-0904650F9E40}"/>
              </a:ext>
            </a:extLst>
          </p:cNvPr>
          <p:cNvSpPr/>
          <p:nvPr/>
        </p:nvSpPr>
        <p:spPr>
          <a:xfrm>
            <a:off x="2722844" y="455992"/>
            <a:ext cx="215857" cy="209872"/>
          </a:xfrm>
          <a:prstGeom prst="diamond">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24" name="Diamond 23">
            <a:extLst>
              <a:ext uri="{FF2B5EF4-FFF2-40B4-BE49-F238E27FC236}">
                <a16:creationId xmlns:a16="http://schemas.microsoft.com/office/drawing/2014/main" id="{53EAD7BD-5F13-48BE-A350-D95E91D8BA11}"/>
              </a:ext>
            </a:extLst>
          </p:cNvPr>
          <p:cNvSpPr/>
          <p:nvPr/>
        </p:nvSpPr>
        <p:spPr>
          <a:xfrm>
            <a:off x="2570449" y="455992"/>
            <a:ext cx="215857" cy="209872"/>
          </a:xfrm>
          <a:prstGeom prst="diamond">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7" name="TextBox 6">
            <a:extLst>
              <a:ext uri="{FF2B5EF4-FFF2-40B4-BE49-F238E27FC236}">
                <a16:creationId xmlns:a16="http://schemas.microsoft.com/office/drawing/2014/main" id="{F4D91668-6AF0-4E9D-831A-9119E7E67984}"/>
              </a:ext>
            </a:extLst>
          </p:cNvPr>
          <p:cNvSpPr txBox="1"/>
          <p:nvPr/>
        </p:nvSpPr>
        <p:spPr>
          <a:xfrm>
            <a:off x="4144682" y="1397542"/>
            <a:ext cx="2572580" cy="369332"/>
          </a:xfrm>
          <a:prstGeom prst="rect">
            <a:avLst/>
          </a:prstGeom>
          <a:noFill/>
        </p:spPr>
        <p:txBody>
          <a:bodyPr wrap="square" rtlCol="0">
            <a:spAutoFit/>
          </a:bodyPr>
          <a:lstStyle/>
          <a:p>
            <a:r>
              <a:rPr lang="en-ZA" sz="1800" dirty="0">
                <a:solidFill>
                  <a:schemeClr val="bg1">
                    <a:lumMod val="50000"/>
                  </a:schemeClr>
                </a:solidFill>
                <a:latin typeface="Bahnschrift Condensed" panose="020B0502040204020203" pitchFamily="34" charset="0"/>
              </a:rPr>
              <a:t>Projet de fin de formation</a:t>
            </a:r>
            <a:endParaRPr lang="de-DE" sz="1800" dirty="0">
              <a:solidFill>
                <a:schemeClr val="bg1">
                  <a:lumMod val="50000"/>
                </a:schemeClr>
              </a:solidFill>
              <a:latin typeface="Bahnschrift Condensed" panose="020B0502040204020203" pitchFamily="34" charset="0"/>
            </a:endParaRPr>
          </a:p>
        </p:txBody>
      </p:sp>
      <p:sp>
        <p:nvSpPr>
          <p:cNvPr id="8" name="TextBox 7">
            <a:extLst>
              <a:ext uri="{FF2B5EF4-FFF2-40B4-BE49-F238E27FC236}">
                <a16:creationId xmlns:a16="http://schemas.microsoft.com/office/drawing/2014/main" id="{0C31DEF5-626E-4395-89A4-F1FABC38AFFD}"/>
              </a:ext>
            </a:extLst>
          </p:cNvPr>
          <p:cNvSpPr txBox="1"/>
          <p:nvPr/>
        </p:nvSpPr>
        <p:spPr>
          <a:xfrm>
            <a:off x="3321895" y="1805047"/>
            <a:ext cx="3980021" cy="861774"/>
          </a:xfrm>
          <a:prstGeom prst="rect">
            <a:avLst/>
          </a:prstGeom>
          <a:noFill/>
        </p:spPr>
        <p:txBody>
          <a:bodyPr wrap="square" rtlCol="0">
            <a:spAutoFit/>
          </a:bodyPr>
          <a:lstStyle/>
          <a:p>
            <a:pPr algn="ctr"/>
            <a:r>
              <a:rPr lang="fr-FR" sz="1800" b="0" dirty="0">
                <a:solidFill>
                  <a:schemeClr val="tx1">
                    <a:lumMod val="60000"/>
                    <a:lumOff val="40000"/>
                  </a:schemeClr>
                </a:solidFill>
                <a:effectLst/>
                <a:latin typeface="Arial Black" panose="020B0A04020102020204" pitchFamily="34" charset="0"/>
                <a:ea typeface="MS Mincho" panose="02020609040205080304" pitchFamily="49" charset="-128"/>
                <a:cs typeface="Times New Roman" panose="02020603050405020304" pitchFamily="18" charset="0"/>
              </a:rPr>
              <a:t>Développement d’un site Web d’hôtel côte d’or</a:t>
            </a:r>
            <a:endParaRPr lang="de-DE" sz="1800" b="1" dirty="0">
              <a:solidFill>
                <a:schemeClr val="tx1">
                  <a:lumMod val="60000"/>
                  <a:lumOff val="40000"/>
                </a:schemeClr>
              </a:solidFill>
              <a:effectLst/>
              <a:latin typeface="Calibri" panose="020F0502020204030204" pitchFamily="34" charset="0"/>
              <a:ea typeface="MS Mincho" panose="02020609040205080304" pitchFamily="49" charset="-128"/>
              <a:cs typeface="Times New Roman" panose="02020603050405020304" pitchFamily="18" charset="0"/>
            </a:endParaRPr>
          </a:p>
          <a:p>
            <a:endParaRPr lang="de-DE" dirty="0"/>
          </a:p>
        </p:txBody>
      </p:sp>
      <p:sp>
        <p:nvSpPr>
          <p:cNvPr id="11" name="TextBox 10">
            <a:extLst>
              <a:ext uri="{FF2B5EF4-FFF2-40B4-BE49-F238E27FC236}">
                <a16:creationId xmlns:a16="http://schemas.microsoft.com/office/drawing/2014/main" id="{D4F91977-1DF8-495A-B03E-9B07E0282F69}"/>
              </a:ext>
            </a:extLst>
          </p:cNvPr>
          <p:cNvSpPr txBox="1"/>
          <p:nvPr/>
        </p:nvSpPr>
        <p:spPr>
          <a:xfrm>
            <a:off x="1836973" y="2962354"/>
            <a:ext cx="2417632" cy="830997"/>
          </a:xfrm>
          <a:prstGeom prst="rect">
            <a:avLst/>
          </a:prstGeom>
          <a:noFill/>
        </p:spPr>
        <p:txBody>
          <a:bodyPr wrap="square" rtlCol="0">
            <a:spAutoFit/>
          </a:bodyPr>
          <a:lstStyle/>
          <a:p>
            <a:r>
              <a:rPr lang="en-ZA" sz="1200" dirty="0">
                <a:solidFill>
                  <a:schemeClr val="tx2">
                    <a:lumMod val="25000"/>
                  </a:schemeClr>
                </a:solidFill>
                <a:latin typeface="Bahnschrift Light Condensed" panose="020B0502040204020203" pitchFamily="34" charset="0"/>
              </a:rPr>
              <a:t>R</a:t>
            </a:r>
            <a:r>
              <a:rPr lang="fr-FR" sz="1200" dirty="0">
                <a:solidFill>
                  <a:schemeClr val="tx2">
                    <a:lumMod val="25000"/>
                  </a:schemeClr>
                </a:solidFill>
                <a:latin typeface="Bahnschrift Light Condensed" panose="020B0502040204020203" pitchFamily="34" charset="0"/>
              </a:rPr>
              <a:t>é</a:t>
            </a:r>
            <a:r>
              <a:rPr lang="en-ZA" sz="1200" dirty="0">
                <a:solidFill>
                  <a:schemeClr val="tx2">
                    <a:lumMod val="25000"/>
                  </a:schemeClr>
                </a:solidFill>
                <a:latin typeface="Bahnschrift Light Condensed" panose="020B0502040204020203" pitchFamily="34" charset="0"/>
              </a:rPr>
              <a:t>alis</a:t>
            </a:r>
            <a:r>
              <a:rPr lang="fr-FR" sz="1200" dirty="0">
                <a:solidFill>
                  <a:schemeClr val="tx2">
                    <a:lumMod val="25000"/>
                  </a:schemeClr>
                </a:solidFill>
                <a:latin typeface="Bahnschrift Light Condensed" panose="020B0502040204020203" pitchFamily="34" charset="0"/>
              </a:rPr>
              <a:t>é </a:t>
            </a:r>
            <a:r>
              <a:rPr lang="en-ZA" sz="1200" dirty="0">
                <a:solidFill>
                  <a:schemeClr val="tx2">
                    <a:lumMod val="25000"/>
                  </a:schemeClr>
                </a:solidFill>
                <a:latin typeface="Bahnschrift Light Condensed" panose="020B0502040204020203" pitchFamily="34" charset="0"/>
              </a:rPr>
              <a:t>par :</a:t>
            </a:r>
          </a:p>
          <a:p>
            <a:r>
              <a:rPr lang="en-ZA" sz="1200" dirty="0">
                <a:solidFill>
                  <a:schemeClr val="tx2">
                    <a:lumMod val="25000"/>
                  </a:schemeClr>
                </a:solidFill>
                <a:latin typeface="Bahnschrift Light Condensed" panose="020B0502040204020203" pitchFamily="34" charset="0"/>
              </a:rPr>
              <a:t>	Jihan El Hssisen</a:t>
            </a:r>
          </a:p>
          <a:p>
            <a:r>
              <a:rPr lang="en-ZA" sz="1200" dirty="0">
                <a:solidFill>
                  <a:schemeClr val="tx2">
                    <a:lumMod val="25000"/>
                  </a:schemeClr>
                </a:solidFill>
                <a:latin typeface="Bahnschrift Light Condensed" panose="020B0502040204020203" pitchFamily="34" charset="0"/>
              </a:rPr>
              <a:t>	Marwa Siar</a:t>
            </a:r>
          </a:p>
          <a:p>
            <a:r>
              <a:rPr lang="en-ZA" sz="1200" dirty="0">
                <a:solidFill>
                  <a:schemeClr val="tx2">
                    <a:lumMod val="25000"/>
                  </a:schemeClr>
                </a:solidFill>
                <a:latin typeface="Bahnschrift Light Condensed" panose="020B0502040204020203" pitchFamily="34" charset="0"/>
              </a:rPr>
              <a:t>	Maroua Zebda</a:t>
            </a:r>
            <a:endParaRPr lang="de-DE" sz="1200" dirty="0">
              <a:solidFill>
                <a:schemeClr val="tx2">
                  <a:lumMod val="25000"/>
                </a:schemeClr>
              </a:solidFill>
              <a:latin typeface="Bahnschrift Light Condensed" panose="020B0502040204020203" pitchFamily="34" charset="0"/>
            </a:endParaRPr>
          </a:p>
        </p:txBody>
      </p:sp>
      <p:sp>
        <p:nvSpPr>
          <p:cNvPr id="33" name="TextBox 32">
            <a:extLst>
              <a:ext uri="{FF2B5EF4-FFF2-40B4-BE49-F238E27FC236}">
                <a16:creationId xmlns:a16="http://schemas.microsoft.com/office/drawing/2014/main" id="{EC73FAD1-2F2A-4E15-A76B-99CC80D8ECBD}"/>
              </a:ext>
            </a:extLst>
          </p:cNvPr>
          <p:cNvSpPr txBox="1"/>
          <p:nvPr/>
        </p:nvSpPr>
        <p:spPr>
          <a:xfrm>
            <a:off x="6521377" y="2939137"/>
            <a:ext cx="2417632" cy="830997"/>
          </a:xfrm>
          <a:prstGeom prst="rect">
            <a:avLst/>
          </a:prstGeom>
          <a:noFill/>
        </p:spPr>
        <p:txBody>
          <a:bodyPr wrap="square" rtlCol="0">
            <a:spAutoFit/>
          </a:bodyPr>
          <a:lstStyle/>
          <a:p>
            <a:r>
              <a:rPr lang="en-ZA" sz="1200" dirty="0">
                <a:solidFill>
                  <a:schemeClr val="tx2">
                    <a:lumMod val="25000"/>
                  </a:schemeClr>
                </a:solidFill>
                <a:latin typeface="Bahnschrift Light Condensed" panose="020B0502040204020203" pitchFamily="34" charset="0"/>
              </a:rPr>
              <a:t>Encadr</a:t>
            </a:r>
            <a:r>
              <a:rPr lang="fr-FR" sz="1200" dirty="0">
                <a:solidFill>
                  <a:schemeClr val="tx2">
                    <a:lumMod val="25000"/>
                  </a:schemeClr>
                </a:solidFill>
                <a:latin typeface="Bahnschrift Light Condensed" panose="020B0502040204020203" pitchFamily="34" charset="0"/>
              </a:rPr>
              <a:t>é </a:t>
            </a:r>
            <a:r>
              <a:rPr lang="en-ZA" sz="1200" dirty="0">
                <a:solidFill>
                  <a:schemeClr val="tx2">
                    <a:lumMod val="25000"/>
                  </a:schemeClr>
                </a:solidFill>
                <a:latin typeface="Bahnschrift Light Condensed" panose="020B0502040204020203" pitchFamily="34" charset="0"/>
              </a:rPr>
              <a:t>par :</a:t>
            </a:r>
          </a:p>
          <a:p>
            <a:r>
              <a:rPr lang="en-ZA" sz="1200" dirty="0">
                <a:solidFill>
                  <a:schemeClr val="tx2">
                    <a:lumMod val="25000"/>
                  </a:schemeClr>
                </a:solidFill>
                <a:latin typeface="Bahnschrift Light Condensed" panose="020B0502040204020203" pitchFamily="34" charset="0"/>
              </a:rPr>
              <a:t>	Oussama Rahmouni</a:t>
            </a:r>
          </a:p>
          <a:p>
            <a:r>
              <a:rPr lang="en-ZA" sz="1200" dirty="0">
                <a:solidFill>
                  <a:schemeClr val="tx2">
                    <a:lumMod val="25000"/>
                  </a:schemeClr>
                </a:solidFill>
                <a:latin typeface="Bahnschrift Light Condensed" panose="020B0502040204020203" pitchFamily="34" charset="0"/>
              </a:rPr>
              <a:t>	Manal El Ghaddouri</a:t>
            </a:r>
          </a:p>
          <a:p>
            <a:r>
              <a:rPr lang="en-ZA" sz="1200" dirty="0">
                <a:solidFill>
                  <a:schemeClr val="tx2">
                    <a:lumMod val="25000"/>
                  </a:schemeClr>
                </a:solidFill>
                <a:latin typeface="Bahnschrift Light Condensed" panose="020B0502040204020203" pitchFamily="34" charset="0"/>
              </a:rPr>
              <a:t>	</a:t>
            </a:r>
          </a:p>
        </p:txBody>
      </p:sp>
      <p:pic>
        <p:nvPicPr>
          <p:cNvPr id="17" name="Picture 16">
            <a:extLst>
              <a:ext uri="{FF2B5EF4-FFF2-40B4-BE49-F238E27FC236}">
                <a16:creationId xmlns:a16="http://schemas.microsoft.com/office/drawing/2014/main" id="{ADC51755-AE99-46CD-B625-949E892523AB}"/>
              </a:ext>
            </a:extLst>
          </p:cNvPr>
          <p:cNvPicPr>
            <a:picLocks noChangeAspect="1"/>
          </p:cNvPicPr>
          <p:nvPr/>
        </p:nvPicPr>
        <p:blipFill>
          <a:blip r:embed="rId4"/>
          <a:stretch>
            <a:fillRect/>
          </a:stretch>
        </p:blipFill>
        <p:spPr>
          <a:xfrm>
            <a:off x="7301916" y="411079"/>
            <a:ext cx="457974" cy="4579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anim calcmode="lin" valueType="num">
                                      <p:cBhvr additive="base">
                                        <p:cTn id="23"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1">
                                            <p:txEl>
                                              <p:pRg st="1" end="1"/>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 calcmode="lin" valueType="num">
                                      <p:cBhvr additive="base">
                                        <p:cTn id="27" dur="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1">
                                            <p:txEl>
                                              <p:pRg st="2" end="2"/>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1">
                                            <p:txEl>
                                              <p:pRg st="3" end="3"/>
                                            </p:txEl>
                                          </p:spTgt>
                                        </p:tgtEl>
                                        <p:attrNameLst>
                                          <p:attrName>style.visibility</p:attrName>
                                        </p:attrNameLst>
                                      </p:cBhvr>
                                      <p:to>
                                        <p:strVal val="visible"/>
                                      </p:to>
                                    </p:set>
                                    <p:anim calcmode="lin" valueType="num">
                                      <p:cBhvr additive="base">
                                        <p:cTn id="31" dur="500" fill="hold"/>
                                        <p:tgtEl>
                                          <p:spTgt spid="11">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33">
                                            <p:txEl>
                                              <p:pRg st="0" end="0"/>
                                            </p:txEl>
                                          </p:spTgt>
                                        </p:tgtEl>
                                        <p:attrNameLst>
                                          <p:attrName>style.visibility</p:attrName>
                                        </p:attrNameLst>
                                      </p:cBhvr>
                                      <p:to>
                                        <p:strVal val="visible"/>
                                      </p:to>
                                    </p:set>
                                    <p:anim calcmode="lin" valueType="num">
                                      <p:cBhvr additive="base">
                                        <p:cTn id="37"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33">
                                            <p:txEl>
                                              <p:pRg st="1" end="1"/>
                                            </p:txEl>
                                          </p:spTgt>
                                        </p:tgtEl>
                                        <p:attrNameLst>
                                          <p:attrName>style.visibility</p:attrName>
                                        </p:attrNameLst>
                                      </p:cBhvr>
                                      <p:to>
                                        <p:strVal val="visible"/>
                                      </p:to>
                                    </p:set>
                                    <p:anim calcmode="lin" valueType="num">
                                      <p:cBhvr additive="base">
                                        <p:cTn id="43" dur="500" fill="hold"/>
                                        <p:tgtEl>
                                          <p:spTgt spid="33">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3">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33">
                                            <p:txEl>
                                              <p:pRg st="2" end="2"/>
                                            </p:txEl>
                                          </p:spTgt>
                                        </p:tgtEl>
                                        <p:attrNameLst>
                                          <p:attrName>style.visibility</p:attrName>
                                        </p:attrNameLst>
                                      </p:cBhvr>
                                      <p:to>
                                        <p:strVal val="visible"/>
                                      </p:to>
                                    </p:set>
                                    <p:anim calcmode="lin" valueType="num">
                                      <p:cBhvr additive="base">
                                        <p:cTn id="47" dur="500" fill="hold"/>
                                        <p:tgtEl>
                                          <p:spTgt spid="33">
                                            <p:txEl>
                                              <p:pRg st="2" end="2"/>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3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92;p16">
            <a:extLst>
              <a:ext uri="{FF2B5EF4-FFF2-40B4-BE49-F238E27FC236}">
                <a16:creationId xmlns:a16="http://schemas.microsoft.com/office/drawing/2014/main" id="{D38072DA-AF7E-4F5A-A72C-EDF2F614CCFC}"/>
              </a:ext>
            </a:extLst>
          </p:cNvPr>
          <p:cNvSpPr txBox="1">
            <a:spLocks/>
          </p:cNvSpPr>
          <p:nvPr/>
        </p:nvSpPr>
        <p:spPr>
          <a:xfrm>
            <a:off x="979532" y="596061"/>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r>
              <a:rPr lang="en" sz="2400" dirty="0">
                <a:solidFill>
                  <a:schemeClr val="accent2">
                    <a:lumMod val="75000"/>
                  </a:schemeClr>
                </a:solidFill>
              </a:rPr>
              <a:t>Plan de travail :</a:t>
            </a:r>
            <a:endParaRPr lang="de-DE" sz="2400" dirty="0">
              <a:solidFill>
                <a:schemeClr val="accent2">
                  <a:lumMod val="75000"/>
                </a:schemeClr>
              </a:solidFill>
            </a:endParaRPr>
          </a:p>
        </p:txBody>
      </p:sp>
      <p:pic>
        <p:nvPicPr>
          <p:cNvPr id="15" name="Image 1">
            <a:extLst>
              <a:ext uri="{FF2B5EF4-FFF2-40B4-BE49-F238E27FC236}">
                <a16:creationId xmlns:a16="http://schemas.microsoft.com/office/drawing/2014/main" id="{8F069F2A-BDCB-479C-BEA1-0AAFBDB79C6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59180" y="1691641"/>
            <a:ext cx="7109460" cy="2855798"/>
          </a:xfrm>
          <a:prstGeom prst="rect">
            <a:avLst/>
          </a:prstGeom>
          <a:noFill/>
          <a:ln>
            <a:noFill/>
          </a:ln>
        </p:spPr>
      </p:pic>
      <p:sp>
        <p:nvSpPr>
          <p:cNvPr id="17" name="TextBox 16">
            <a:extLst>
              <a:ext uri="{FF2B5EF4-FFF2-40B4-BE49-F238E27FC236}">
                <a16:creationId xmlns:a16="http://schemas.microsoft.com/office/drawing/2014/main" id="{3685B3F5-4B59-40DC-A363-93F8CEADE3E4}"/>
              </a:ext>
            </a:extLst>
          </p:cNvPr>
          <p:cNvSpPr txBox="1"/>
          <p:nvPr/>
        </p:nvSpPr>
        <p:spPr>
          <a:xfrm>
            <a:off x="1074420" y="1186454"/>
            <a:ext cx="3793067" cy="307777"/>
          </a:xfrm>
          <a:prstGeom prst="rect">
            <a:avLst/>
          </a:prstGeom>
          <a:noFill/>
        </p:spPr>
        <p:txBody>
          <a:bodyPr wrap="square" rtlCol="0">
            <a:spAutoFit/>
          </a:bodyPr>
          <a:lstStyle/>
          <a:p>
            <a:r>
              <a:rPr lang="en-ZA" dirty="0">
                <a:solidFill>
                  <a:srgbClr val="002060"/>
                </a:solidFill>
              </a:rPr>
              <a:t>Semaine 2:</a:t>
            </a:r>
            <a:endParaRPr lang="de-DE" dirty="0">
              <a:solidFill>
                <a:srgbClr val="002060"/>
              </a:solidFill>
            </a:endParaRPr>
          </a:p>
        </p:txBody>
      </p:sp>
    </p:spTree>
    <p:extLst>
      <p:ext uri="{BB962C8B-B14F-4D97-AF65-F5344CB8AC3E}">
        <p14:creationId xmlns:p14="http://schemas.microsoft.com/office/powerpoint/2010/main" val="392884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92;p16">
            <a:extLst>
              <a:ext uri="{FF2B5EF4-FFF2-40B4-BE49-F238E27FC236}">
                <a16:creationId xmlns:a16="http://schemas.microsoft.com/office/drawing/2014/main" id="{D38072DA-AF7E-4F5A-A72C-EDF2F614CCFC}"/>
              </a:ext>
            </a:extLst>
          </p:cNvPr>
          <p:cNvSpPr txBox="1">
            <a:spLocks/>
          </p:cNvSpPr>
          <p:nvPr/>
        </p:nvSpPr>
        <p:spPr>
          <a:xfrm>
            <a:off x="979532" y="596061"/>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r>
              <a:rPr lang="en" sz="2400" dirty="0">
                <a:solidFill>
                  <a:schemeClr val="accent2">
                    <a:lumMod val="75000"/>
                  </a:schemeClr>
                </a:solidFill>
              </a:rPr>
              <a:t>Plan de travail :</a:t>
            </a:r>
            <a:endParaRPr lang="de-DE" sz="2400" dirty="0">
              <a:solidFill>
                <a:schemeClr val="accent2">
                  <a:lumMod val="75000"/>
                </a:schemeClr>
              </a:solidFill>
            </a:endParaRPr>
          </a:p>
        </p:txBody>
      </p:sp>
      <p:pic>
        <p:nvPicPr>
          <p:cNvPr id="15" name="Image 3">
            <a:extLst>
              <a:ext uri="{FF2B5EF4-FFF2-40B4-BE49-F238E27FC236}">
                <a16:creationId xmlns:a16="http://schemas.microsoft.com/office/drawing/2014/main" id="{5EEBB4DE-A65A-4A54-B45E-CA5FE4BCEF4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4421" y="1744981"/>
            <a:ext cx="7109460" cy="2659380"/>
          </a:xfrm>
          <a:prstGeom prst="rect">
            <a:avLst/>
          </a:prstGeom>
          <a:noFill/>
          <a:ln>
            <a:noFill/>
          </a:ln>
        </p:spPr>
      </p:pic>
      <p:sp>
        <p:nvSpPr>
          <p:cNvPr id="16" name="TextBox 15">
            <a:extLst>
              <a:ext uri="{FF2B5EF4-FFF2-40B4-BE49-F238E27FC236}">
                <a16:creationId xmlns:a16="http://schemas.microsoft.com/office/drawing/2014/main" id="{B7AC18F7-5C10-42D9-8CD5-0592E4BA2108}"/>
              </a:ext>
            </a:extLst>
          </p:cNvPr>
          <p:cNvSpPr txBox="1"/>
          <p:nvPr/>
        </p:nvSpPr>
        <p:spPr>
          <a:xfrm>
            <a:off x="1074420" y="1186454"/>
            <a:ext cx="3793067" cy="307777"/>
          </a:xfrm>
          <a:prstGeom prst="rect">
            <a:avLst/>
          </a:prstGeom>
          <a:noFill/>
        </p:spPr>
        <p:txBody>
          <a:bodyPr wrap="square" rtlCol="0">
            <a:spAutoFit/>
          </a:bodyPr>
          <a:lstStyle/>
          <a:p>
            <a:r>
              <a:rPr lang="en-ZA" dirty="0">
                <a:solidFill>
                  <a:srgbClr val="002060"/>
                </a:solidFill>
              </a:rPr>
              <a:t>Semaine 3 :</a:t>
            </a:r>
            <a:endParaRPr lang="de-DE" dirty="0">
              <a:solidFill>
                <a:srgbClr val="002060"/>
              </a:solidFill>
            </a:endParaRPr>
          </a:p>
        </p:txBody>
      </p:sp>
    </p:spTree>
    <p:extLst>
      <p:ext uri="{BB962C8B-B14F-4D97-AF65-F5344CB8AC3E}">
        <p14:creationId xmlns:p14="http://schemas.microsoft.com/office/powerpoint/2010/main" val="4107590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92;p16">
            <a:extLst>
              <a:ext uri="{FF2B5EF4-FFF2-40B4-BE49-F238E27FC236}">
                <a16:creationId xmlns:a16="http://schemas.microsoft.com/office/drawing/2014/main" id="{D38072DA-AF7E-4F5A-A72C-EDF2F614CCFC}"/>
              </a:ext>
            </a:extLst>
          </p:cNvPr>
          <p:cNvSpPr txBox="1">
            <a:spLocks/>
          </p:cNvSpPr>
          <p:nvPr/>
        </p:nvSpPr>
        <p:spPr>
          <a:xfrm>
            <a:off x="979532" y="610574"/>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r>
              <a:rPr lang="en" sz="2400" dirty="0">
                <a:solidFill>
                  <a:schemeClr val="accent2">
                    <a:lumMod val="75000"/>
                  </a:schemeClr>
                </a:solidFill>
              </a:rPr>
              <a:t>Plan de travail :</a:t>
            </a:r>
            <a:endParaRPr lang="de-DE" sz="2400" dirty="0">
              <a:solidFill>
                <a:schemeClr val="accent2">
                  <a:lumMod val="75000"/>
                </a:schemeClr>
              </a:solidFill>
            </a:endParaRPr>
          </a:p>
        </p:txBody>
      </p:sp>
      <p:pic>
        <p:nvPicPr>
          <p:cNvPr id="15" name="Image 4">
            <a:extLst>
              <a:ext uri="{FF2B5EF4-FFF2-40B4-BE49-F238E27FC236}">
                <a16:creationId xmlns:a16="http://schemas.microsoft.com/office/drawing/2014/main" id="{AD47F88A-C1E2-40BA-8729-5B2C16DF6AD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1627365"/>
            <a:ext cx="7261859" cy="3013207"/>
          </a:xfrm>
          <a:prstGeom prst="rect">
            <a:avLst/>
          </a:prstGeom>
          <a:noFill/>
          <a:ln>
            <a:noFill/>
          </a:ln>
        </p:spPr>
      </p:pic>
      <p:sp>
        <p:nvSpPr>
          <p:cNvPr id="16" name="TextBox 15">
            <a:extLst>
              <a:ext uri="{FF2B5EF4-FFF2-40B4-BE49-F238E27FC236}">
                <a16:creationId xmlns:a16="http://schemas.microsoft.com/office/drawing/2014/main" id="{D6F05196-E3C4-478E-8FC6-F2E9C5CCA294}"/>
              </a:ext>
            </a:extLst>
          </p:cNvPr>
          <p:cNvSpPr txBox="1"/>
          <p:nvPr/>
        </p:nvSpPr>
        <p:spPr>
          <a:xfrm>
            <a:off x="1074420" y="1186454"/>
            <a:ext cx="3793067" cy="307777"/>
          </a:xfrm>
          <a:prstGeom prst="rect">
            <a:avLst/>
          </a:prstGeom>
          <a:noFill/>
        </p:spPr>
        <p:txBody>
          <a:bodyPr wrap="square" rtlCol="0">
            <a:spAutoFit/>
          </a:bodyPr>
          <a:lstStyle/>
          <a:p>
            <a:r>
              <a:rPr lang="en-ZA" dirty="0">
                <a:solidFill>
                  <a:srgbClr val="002060"/>
                </a:solidFill>
              </a:rPr>
              <a:t>Semaine 4 :</a:t>
            </a:r>
            <a:endParaRPr lang="de-DE" dirty="0">
              <a:solidFill>
                <a:srgbClr val="002060"/>
              </a:solidFill>
            </a:endParaRPr>
          </a:p>
        </p:txBody>
      </p:sp>
    </p:spTree>
    <p:extLst>
      <p:ext uri="{BB962C8B-B14F-4D97-AF65-F5344CB8AC3E}">
        <p14:creationId xmlns:p14="http://schemas.microsoft.com/office/powerpoint/2010/main" val="403396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92;p16">
            <a:extLst>
              <a:ext uri="{FF2B5EF4-FFF2-40B4-BE49-F238E27FC236}">
                <a16:creationId xmlns:a16="http://schemas.microsoft.com/office/drawing/2014/main" id="{D38072DA-AF7E-4F5A-A72C-EDF2F614CCFC}"/>
              </a:ext>
            </a:extLst>
          </p:cNvPr>
          <p:cNvSpPr txBox="1">
            <a:spLocks/>
          </p:cNvSpPr>
          <p:nvPr/>
        </p:nvSpPr>
        <p:spPr>
          <a:xfrm>
            <a:off x="979532" y="596061"/>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r>
              <a:rPr lang="en" sz="2400" dirty="0">
                <a:solidFill>
                  <a:schemeClr val="accent2">
                    <a:lumMod val="75000"/>
                  </a:schemeClr>
                </a:solidFill>
              </a:rPr>
              <a:t>Plan de travail :</a:t>
            </a:r>
            <a:endParaRPr lang="de-DE" sz="2400" dirty="0">
              <a:solidFill>
                <a:schemeClr val="accent2">
                  <a:lumMod val="75000"/>
                </a:schemeClr>
              </a:solidFill>
            </a:endParaRPr>
          </a:p>
        </p:txBody>
      </p:sp>
      <p:pic>
        <p:nvPicPr>
          <p:cNvPr id="15" name="Image 5">
            <a:extLst>
              <a:ext uri="{FF2B5EF4-FFF2-40B4-BE49-F238E27FC236}">
                <a16:creationId xmlns:a16="http://schemas.microsoft.com/office/drawing/2014/main" id="{1A45A96B-BE1E-4184-AE40-4C7B39DB6FF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940" y="1844040"/>
            <a:ext cx="7383779" cy="2956560"/>
          </a:xfrm>
          <a:prstGeom prst="rect">
            <a:avLst/>
          </a:prstGeom>
          <a:noFill/>
          <a:ln>
            <a:noFill/>
          </a:ln>
        </p:spPr>
      </p:pic>
      <p:sp>
        <p:nvSpPr>
          <p:cNvPr id="16" name="TextBox 15">
            <a:extLst>
              <a:ext uri="{FF2B5EF4-FFF2-40B4-BE49-F238E27FC236}">
                <a16:creationId xmlns:a16="http://schemas.microsoft.com/office/drawing/2014/main" id="{EA5E6932-95C2-4E04-9DF9-0E654220C4CF}"/>
              </a:ext>
            </a:extLst>
          </p:cNvPr>
          <p:cNvSpPr txBox="1"/>
          <p:nvPr/>
        </p:nvSpPr>
        <p:spPr>
          <a:xfrm>
            <a:off x="1074420" y="1186454"/>
            <a:ext cx="3793067" cy="307777"/>
          </a:xfrm>
          <a:prstGeom prst="rect">
            <a:avLst/>
          </a:prstGeom>
          <a:noFill/>
        </p:spPr>
        <p:txBody>
          <a:bodyPr wrap="square" rtlCol="0">
            <a:spAutoFit/>
          </a:bodyPr>
          <a:lstStyle/>
          <a:p>
            <a:r>
              <a:rPr lang="en-ZA" dirty="0">
                <a:solidFill>
                  <a:srgbClr val="002060"/>
                </a:solidFill>
              </a:rPr>
              <a:t>Semaine 5 :</a:t>
            </a:r>
            <a:endParaRPr lang="de-DE" dirty="0">
              <a:solidFill>
                <a:srgbClr val="002060"/>
              </a:solidFill>
            </a:endParaRPr>
          </a:p>
        </p:txBody>
      </p:sp>
    </p:spTree>
    <p:extLst>
      <p:ext uri="{BB962C8B-B14F-4D97-AF65-F5344CB8AC3E}">
        <p14:creationId xmlns:p14="http://schemas.microsoft.com/office/powerpoint/2010/main" val="324842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92;p16">
            <a:extLst>
              <a:ext uri="{FF2B5EF4-FFF2-40B4-BE49-F238E27FC236}">
                <a16:creationId xmlns:a16="http://schemas.microsoft.com/office/drawing/2014/main" id="{D38072DA-AF7E-4F5A-A72C-EDF2F614CCFC}"/>
              </a:ext>
            </a:extLst>
          </p:cNvPr>
          <p:cNvSpPr txBox="1">
            <a:spLocks/>
          </p:cNvSpPr>
          <p:nvPr/>
        </p:nvSpPr>
        <p:spPr>
          <a:xfrm>
            <a:off x="979532" y="596061"/>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r>
              <a:rPr lang="en" sz="2400" dirty="0">
                <a:solidFill>
                  <a:schemeClr val="accent2">
                    <a:lumMod val="75000"/>
                  </a:schemeClr>
                </a:solidFill>
              </a:rPr>
              <a:t>Plan de travail :</a:t>
            </a:r>
            <a:endParaRPr lang="de-DE" sz="2400" dirty="0">
              <a:solidFill>
                <a:schemeClr val="accent2">
                  <a:lumMod val="75000"/>
                </a:schemeClr>
              </a:solidFill>
            </a:endParaRPr>
          </a:p>
        </p:txBody>
      </p:sp>
      <p:sp>
        <p:nvSpPr>
          <p:cNvPr id="16" name="TextBox 15">
            <a:extLst>
              <a:ext uri="{FF2B5EF4-FFF2-40B4-BE49-F238E27FC236}">
                <a16:creationId xmlns:a16="http://schemas.microsoft.com/office/drawing/2014/main" id="{EA5E6932-95C2-4E04-9DF9-0E654220C4CF}"/>
              </a:ext>
            </a:extLst>
          </p:cNvPr>
          <p:cNvSpPr txBox="1"/>
          <p:nvPr/>
        </p:nvSpPr>
        <p:spPr>
          <a:xfrm>
            <a:off x="1074420" y="1186454"/>
            <a:ext cx="7180580" cy="861774"/>
          </a:xfrm>
          <a:prstGeom prst="rect">
            <a:avLst/>
          </a:prstGeom>
          <a:noFill/>
        </p:spPr>
        <p:txBody>
          <a:bodyPr wrap="square" rtlCol="0">
            <a:spAutoFit/>
          </a:bodyPr>
          <a:lstStyle/>
          <a:p>
            <a:r>
              <a:rPr lang="fr-FR" sz="1800" dirty="0">
                <a:solidFill>
                  <a:srgbClr val="767171"/>
                </a:solidFill>
                <a:effectLst/>
                <a:latin typeface="Times New Roman" panose="02020603050405020304" pitchFamily="18" charset="0"/>
                <a:ea typeface="Calibri" panose="020F0502020204030204" pitchFamily="34" charset="0"/>
                <a:cs typeface="Arial" panose="020B0604020202020204" pitchFamily="34" charset="0"/>
              </a:rPr>
              <a:t>Les user stories facilitent la communication et la planification des fonctionnalités en capturant de manière concise les besoins des utilisateurs. </a:t>
            </a:r>
            <a:endParaRPr lang="de-DE" sz="1800" dirty="0">
              <a:effectLst/>
              <a:latin typeface="Calibri" panose="020F0502020204030204" pitchFamily="34" charset="0"/>
              <a:ea typeface="Calibri" panose="020F0502020204030204" pitchFamily="34" charset="0"/>
              <a:cs typeface="Arial" panose="020B0604020202020204" pitchFamily="34" charset="0"/>
            </a:endParaRPr>
          </a:p>
          <a:p>
            <a:endParaRPr lang="de-DE" dirty="0">
              <a:solidFill>
                <a:srgbClr val="002060"/>
              </a:solidFill>
            </a:endParaRPr>
          </a:p>
        </p:txBody>
      </p:sp>
      <p:sp>
        <p:nvSpPr>
          <p:cNvPr id="2" name="Arrow: Down 1">
            <a:extLst>
              <a:ext uri="{FF2B5EF4-FFF2-40B4-BE49-F238E27FC236}">
                <a16:creationId xmlns:a16="http://schemas.microsoft.com/office/drawing/2014/main" id="{984FF00E-1EF5-49FB-8B38-A9FE16546B9B}"/>
              </a:ext>
            </a:extLst>
          </p:cNvPr>
          <p:cNvSpPr/>
          <p:nvPr/>
        </p:nvSpPr>
        <p:spPr>
          <a:xfrm>
            <a:off x="3488267" y="2150533"/>
            <a:ext cx="762000" cy="1905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1864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xEl>
                                              <p:pRg st="0" end="0"/>
                                            </p:txEl>
                                          </p:spTgt>
                                        </p:tgtEl>
                                        <p:attrNameLst>
                                          <p:attrName>style.visibility</p:attrName>
                                        </p:attrNameLst>
                                      </p:cBhvr>
                                      <p:to>
                                        <p:strVal val="visible"/>
                                      </p:to>
                                    </p:set>
                                    <p:animEffect transition="in" filter="fade">
                                      <p:cBhvr>
                                        <p:cTn id="18" dur="500"/>
                                        <p:tgtEl>
                                          <p:spTgt spid="1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92;p16">
            <a:extLst>
              <a:ext uri="{FF2B5EF4-FFF2-40B4-BE49-F238E27FC236}">
                <a16:creationId xmlns:a16="http://schemas.microsoft.com/office/drawing/2014/main" id="{D38072DA-AF7E-4F5A-A72C-EDF2F614CCFC}"/>
              </a:ext>
            </a:extLst>
          </p:cNvPr>
          <p:cNvSpPr txBox="1">
            <a:spLocks/>
          </p:cNvSpPr>
          <p:nvPr/>
        </p:nvSpPr>
        <p:spPr>
          <a:xfrm>
            <a:off x="979532" y="596061"/>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r>
              <a:rPr lang="en" sz="2400" dirty="0">
                <a:solidFill>
                  <a:schemeClr val="accent2">
                    <a:lumMod val="75000"/>
                  </a:schemeClr>
                </a:solidFill>
              </a:rPr>
              <a:t>Plan de travail :</a:t>
            </a:r>
            <a:endParaRPr lang="de-DE" sz="2400" dirty="0">
              <a:solidFill>
                <a:schemeClr val="accent2">
                  <a:lumMod val="75000"/>
                </a:schemeClr>
              </a:solidFill>
            </a:endParaRPr>
          </a:p>
        </p:txBody>
      </p:sp>
      <p:sp>
        <p:nvSpPr>
          <p:cNvPr id="16" name="TextBox 15">
            <a:extLst>
              <a:ext uri="{FF2B5EF4-FFF2-40B4-BE49-F238E27FC236}">
                <a16:creationId xmlns:a16="http://schemas.microsoft.com/office/drawing/2014/main" id="{EA5E6932-95C2-4E04-9DF9-0E654220C4CF}"/>
              </a:ext>
            </a:extLst>
          </p:cNvPr>
          <p:cNvSpPr txBox="1"/>
          <p:nvPr/>
        </p:nvSpPr>
        <p:spPr>
          <a:xfrm>
            <a:off x="1074420" y="1186454"/>
            <a:ext cx="3793067" cy="307777"/>
          </a:xfrm>
          <a:prstGeom prst="rect">
            <a:avLst/>
          </a:prstGeom>
          <a:noFill/>
        </p:spPr>
        <p:txBody>
          <a:bodyPr wrap="square" rtlCol="0">
            <a:spAutoFit/>
          </a:bodyPr>
          <a:lstStyle/>
          <a:p>
            <a:r>
              <a:rPr lang="en-ZA" dirty="0">
                <a:solidFill>
                  <a:srgbClr val="002060"/>
                </a:solidFill>
              </a:rPr>
              <a:t>User stories :</a:t>
            </a:r>
            <a:endParaRPr lang="de-DE" dirty="0">
              <a:solidFill>
                <a:srgbClr val="002060"/>
              </a:solidFill>
            </a:endParaRPr>
          </a:p>
        </p:txBody>
      </p:sp>
      <p:pic>
        <p:nvPicPr>
          <p:cNvPr id="17" name="Image 52">
            <a:extLst>
              <a:ext uri="{FF2B5EF4-FFF2-40B4-BE49-F238E27FC236}">
                <a16:creationId xmlns:a16="http://schemas.microsoft.com/office/drawing/2014/main" id="{66FB64DC-1BF3-4FD7-B5C3-F7C38776C80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3234" y="1726670"/>
            <a:ext cx="6824980" cy="2692930"/>
          </a:xfrm>
          <a:prstGeom prst="rect">
            <a:avLst/>
          </a:prstGeom>
          <a:noFill/>
          <a:ln>
            <a:noFill/>
          </a:ln>
        </p:spPr>
      </p:pic>
    </p:spTree>
    <p:extLst>
      <p:ext uri="{BB962C8B-B14F-4D97-AF65-F5344CB8AC3E}">
        <p14:creationId xmlns:p14="http://schemas.microsoft.com/office/powerpoint/2010/main" val="35867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92;p16">
            <a:extLst>
              <a:ext uri="{FF2B5EF4-FFF2-40B4-BE49-F238E27FC236}">
                <a16:creationId xmlns:a16="http://schemas.microsoft.com/office/drawing/2014/main" id="{D38072DA-AF7E-4F5A-A72C-EDF2F614CCFC}"/>
              </a:ext>
            </a:extLst>
          </p:cNvPr>
          <p:cNvSpPr txBox="1">
            <a:spLocks/>
          </p:cNvSpPr>
          <p:nvPr/>
        </p:nvSpPr>
        <p:spPr>
          <a:xfrm>
            <a:off x="979532" y="596061"/>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r>
              <a:rPr lang="en" sz="2400" dirty="0">
                <a:solidFill>
                  <a:schemeClr val="accent2">
                    <a:lumMod val="75000"/>
                  </a:schemeClr>
                </a:solidFill>
              </a:rPr>
              <a:t>Plan de travail :</a:t>
            </a:r>
            <a:endParaRPr lang="de-DE" sz="2400" dirty="0">
              <a:solidFill>
                <a:schemeClr val="accent2">
                  <a:lumMod val="75000"/>
                </a:schemeClr>
              </a:solidFill>
            </a:endParaRPr>
          </a:p>
        </p:txBody>
      </p:sp>
      <p:sp>
        <p:nvSpPr>
          <p:cNvPr id="16" name="TextBox 15">
            <a:extLst>
              <a:ext uri="{FF2B5EF4-FFF2-40B4-BE49-F238E27FC236}">
                <a16:creationId xmlns:a16="http://schemas.microsoft.com/office/drawing/2014/main" id="{EA5E6932-95C2-4E04-9DF9-0E654220C4CF}"/>
              </a:ext>
            </a:extLst>
          </p:cNvPr>
          <p:cNvSpPr txBox="1"/>
          <p:nvPr/>
        </p:nvSpPr>
        <p:spPr>
          <a:xfrm>
            <a:off x="1074420" y="1186454"/>
            <a:ext cx="3793067" cy="307777"/>
          </a:xfrm>
          <a:prstGeom prst="rect">
            <a:avLst/>
          </a:prstGeom>
          <a:noFill/>
        </p:spPr>
        <p:txBody>
          <a:bodyPr wrap="square" rtlCol="0">
            <a:spAutoFit/>
          </a:bodyPr>
          <a:lstStyle/>
          <a:p>
            <a:r>
              <a:rPr lang="en-ZA" dirty="0">
                <a:solidFill>
                  <a:srgbClr val="002060"/>
                </a:solidFill>
              </a:rPr>
              <a:t>User stories :</a:t>
            </a:r>
            <a:endParaRPr lang="de-DE" dirty="0">
              <a:solidFill>
                <a:srgbClr val="002060"/>
              </a:solidFill>
            </a:endParaRPr>
          </a:p>
        </p:txBody>
      </p:sp>
      <p:pic>
        <p:nvPicPr>
          <p:cNvPr id="15" name="Image 53">
            <a:extLst>
              <a:ext uri="{FF2B5EF4-FFF2-40B4-BE49-F238E27FC236}">
                <a16:creationId xmlns:a16="http://schemas.microsoft.com/office/drawing/2014/main" id="{DBDD40BC-BB31-4112-8532-D40EC4A990F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4420" y="1589766"/>
            <a:ext cx="6875780" cy="2367280"/>
          </a:xfrm>
          <a:prstGeom prst="rect">
            <a:avLst/>
          </a:prstGeom>
          <a:noFill/>
          <a:ln>
            <a:noFill/>
          </a:ln>
        </p:spPr>
      </p:pic>
      <p:pic>
        <p:nvPicPr>
          <p:cNvPr id="18" name="Image 59">
            <a:extLst>
              <a:ext uri="{FF2B5EF4-FFF2-40B4-BE49-F238E27FC236}">
                <a16:creationId xmlns:a16="http://schemas.microsoft.com/office/drawing/2014/main" id="{62DFDA14-A0B5-47C0-850F-C370C930070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4420" y="3957046"/>
            <a:ext cx="6875780" cy="457200"/>
          </a:xfrm>
          <a:prstGeom prst="rect">
            <a:avLst/>
          </a:prstGeom>
          <a:noFill/>
          <a:ln>
            <a:noFill/>
          </a:ln>
        </p:spPr>
      </p:pic>
    </p:spTree>
    <p:extLst>
      <p:ext uri="{BB962C8B-B14F-4D97-AF65-F5344CB8AC3E}">
        <p14:creationId xmlns:p14="http://schemas.microsoft.com/office/powerpoint/2010/main" val="420584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92;p16">
            <a:extLst>
              <a:ext uri="{FF2B5EF4-FFF2-40B4-BE49-F238E27FC236}">
                <a16:creationId xmlns:a16="http://schemas.microsoft.com/office/drawing/2014/main" id="{D38072DA-AF7E-4F5A-A72C-EDF2F614CCFC}"/>
              </a:ext>
            </a:extLst>
          </p:cNvPr>
          <p:cNvSpPr txBox="1">
            <a:spLocks/>
          </p:cNvSpPr>
          <p:nvPr/>
        </p:nvSpPr>
        <p:spPr>
          <a:xfrm>
            <a:off x="979532" y="596061"/>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r>
              <a:rPr lang="en" sz="2400" dirty="0">
                <a:solidFill>
                  <a:schemeClr val="accent2">
                    <a:lumMod val="75000"/>
                  </a:schemeClr>
                </a:solidFill>
              </a:rPr>
              <a:t>Plan de travail :</a:t>
            </a:r>
            <a:endParaRPr lang="de-DE" sz="2400" dirty="0">
              <a:solidFill>
                <a:schemeClr val="accent2">
                  <a:lumMod val="75000"/>
                </a:schemeClr>
              </a:solidFill>
            </a:endParaRPr>
          </a:p>
        </p:txBody>
      </p:sp>
      <p:sp>
        <p:nvSpPr>
          <p:cNvPr id="2" name="TextBox 1">
            <a:extLst>
              <a:ext uri="{FF2B5EF4-FFF2-40B4-BE49-F238E27FC236}">
                <a16:creationId xmlns:a16="http://schemas.microsoft.com/office/drawing/2014/main" id="{196BA3C0-90BB-4DA7-84EE-8586563C19A3}"/>
              </a:ext>
            </a:extLst>
          </p:cNvPr>
          <p:cNvSpPr txBox="1"/>
          <p:nvPr/>
        </p:nvSpPr>
        <p:spPr>
          <a:xfrm>
            <a:off x="3502433" y="708522"/>
            <a:ext cx="1154234" cy="338554"/>
          </a:xfrm>
          <a:prstGeom prst="rect">
            <a:avLst/>
          </a:prstGeom>
          <a:noFill/>
        </p:spPr>
        <p:txBody>
          <a:bodyPr wrap="square" rtlCol="0">
            <a:spAutoFit/>
          </a:bodyPr>
          <a:lstStyle/>
          <a:p>
            <a:r>
              <a:rPr lang="en-ZA" sz="1600" b="1" dirty="0">
                <a:solidFill>
                  <a:schemeClr val="tx2"/>
                </a:solidFill>
              </a:rPr>
              <a:t>Burn Up </a:t>
            </a:r>
            <a:endParaRPr lang="de-DE" sz="1600" b="1" dirty="0">
              <a:solidFill>
                <a:schemeClr val="tx2"/>
              </a:solidFill>
            </a:endParaRPr>
          </a:p>
        </p:txBody>
      </p:sp>
      <p:pic>
        <p:nvPicPr>
          <p:cNvPr id="16" name="Image 203">
            <a:extLst>
              <a:ext uri="{FF2B5EF4-FFF2-40B4-BE49-F238E27FC236}">
                <a16:creationId xmlns:a16="http://schemas.microsoft.com/office/drawing/2014/main" id="{F7A51FB0-CFD2-4B81-98AB-71B2CFC098D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06487" y="1922736"/>
            <a:ext cx="6931025" cy="2990173"/>
          </a:xfrm>
          <a:prstGeom prst="rect">
            <a:avLst/>
          </a:prstGeom>
          <a:noFill/>
          <a:ln>
            <a:noFill/>
          </a:ln>
        </p:spPr>
      </p:pic>
      <p:sp>
        <p:nvSpPr>
          <p:cNvPr id="17" name="TextBox 16">
            <a:extLst>
              <a:ext uri="{FF2B5EF4-FFF2-40B4-BE49-F238E27FC236}">
                <a16:creationId xmlns:a16="http://schemas.microsoft.com/office/drawing/2014/main" id="{3213AE57-39AE-43EB-A4B5-59FF54546632}"/>
              </a:ext>
            </a:extLst>
          </p:cNvPr>
          <p:cNvSpPr txBox="1"/>
          <p:nvPr/>
        </p:nvSpPr>
        <p:spPr>
          <a:xfrm>
            <a:off x="152399" y="1156801"/>
            <a:ext cx="8212667" cy="606256"/>
          </a:xfrm>
          <a:prstGeom prst="rect">
            <a:avLst/>
          </a:prstGeom>
          <a:noFill/>
        </p:spPr>
        <p:txBody>
          <a:bodyPr wrap="square">
            <a:spAutoFit/>
          </a:bodyPr>
          <a:lstStyle/>
          <a:p>
            <a:pPr marL="899160" indent="179070" algn="just">
              <a:lnSpc>
                <a:spcPct val="107000"/>
              </a:lnSpc>
              <a:spcAft>
                <a:spcPts val="800"/>
              </a:spcAft>
            </a:pPr>
            <a:r>
              <a:rPr lang="fr-FR" sz="1600" dirty="0">
                <a:solidFill>
                  <a:srgbClr val="767171"/>
                </a:solidFill>
                <a:effectLst/>
                <a:latin typeface="Times New Roman" panose="02020603050405020304" pitchFamily="18" charset="0"/>
                <a:ea typeface="Calibri" panose="020F0502020204030204" pitchFamily="34" charset="0"/>
                <a:cs typeface="Arial" panose="020B0604020202020204" pitchFamily="34" charset="0"/>
              </a:rPr>
              <a:t>Le Burn up offre une vue concise et transparente de l'évolution des fonctionnalités, favorisant la transparence, la prise de décision et la communication efficace.</a:t>
            </a:r>
            <a:endParaRPr lang="de-DE" sz="1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6520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92;p16">
            <a:extLst>
              <a:ext uri="{FF2B5EF4-FFF2-40B4-BE49-F238E27FC236}">
                <a16:creationId xmlns:a16="http://schemas.microsoft.com/office/drawing/2014/main" id="{D38072DA-AF7E-4F5A-A72C-EDF2F614CCFC}"/>
              </a:ext>
            </a:extLst>
          </p:cNvPr>
          <p:cNvSpPr txBox="1">
            <a:spLocks/>
          </p:cNvSpPr>
          <p:nvPr/>
        </p:nvSpPr>
        <p:spPr>
          <a:xfrm>
            <a:off x="979532" y="596061"/>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r>
              <a:rPr lang="en" sz="2400" dirty="0">
                <a:solidFill>
                  <a:schemeClr val="accent2">
                    <a:lumMod val="75000"/>
                  </a:schemeClr>
                </a:solidFill>
              </a:rPr>
              <a:t>Plan de travail :</a:t>
            </a:r>
            <a:endParaRPr lang="de-DE" sz="2400" dirty="0">
              <a:solidFill>
                <a:schemeClr val="accent2">
                  <a:lumMod val="75000"/>
                </a:schemeClr>
              </a:solidFill>
            </a:endParaRPr>
          </a:p>
        </p:txBody>
      </p:sp>
      <p:sp>
        <p:nvSpPr>
          <p:cNvPr id="2" name="TextBox 1">
            <a:extLst>
              <a:ext uri="{FF2B5EF4-FFF2-40B4-BE49-F238E27FC236}">
                <a16:creationId xmlns:a16="http://schemas.microsoft.com/office/drawing/2014/main" id="{196BA3C0-90BB-4DA7-84EE-8586563C19A3}"/>
              </a:ext>
            </a:extLst>
          </p:cNvPr>
          <p:cNvSpPr txBox="1"/>
          <p:nvPr/>
        </p:nvSpPr>
        <p:spPr>
          <a:xfrm>
            <a:off x="3502433" y="686228"/>
            <a:ext cx="5044440" cy="369332"/>
          </a:xfrm>
          <a:prstGeom prst="rect">
            <a:avLst/>
          </a:prstGeom>
          <a:noFill/>
        </p:spPr>
        <p:txBody>
          <a:bodyPr wrap="square" rtlCol="0">
            <a:spAutoFit/>
          </a:bodyPr>
          <a:lstStyle/>
          <a:p>
            <a:r>
              <a:rPr lang="en-ZA" sz="1800" b="1" dirty="0">
                <a:solidFill>
                  <a:schemeClr val="tx2"/>
                </a:solidFill>
              </a:rPr>
              <a:t>Burn Down </a:t>
            </a:r>
            <a:endParaRPr lang="de-DE" sz="1800" b="1" dirty="0">
              <a:solidFill>
                <a:schemeClr val="tx2"/>
              </a:solidFill>
            </a:endParaRPr>
          </a:p>
        </p:txBody>
      </p:sp>
      <p:sp>
        <p:nvSpPr>
          <p:cNvPr id="17" name="TextBox 16">
            <a:extLst>
              <a:ext uri="{FF2B5EF4-FFF2-40B4-BE49-F238E27FC236}">
                <a16:creationId xmlns:a16="http://schemas.microsoft.com/office/drawing/2014/main" id="{C5787D78-9F18-45E1-BD60-877CF905F735}"/>
              </a:ext>
            </a:extLst>
          </p:cNvPr>
          <p:cNvSpPr txBox="1"/>
          <p:nvPr/>
        </p:nvSpPr>
        <p:spPr>
          <a:xfrm>
            <a:off x="-347134" y="844530"/>
            <a:ext cx="9135534" cy="972317"/>
          </a:xfrm>
          <a:prstGeom prst="rect">
            <a:avLst/>
          </a:prstGeom>
          <a:noFill/>
        </p:spPr>
        <p:txBody>
          <a:bodyPr wrap="square">
            <a:spAutoFit/>
          </a:bodyPr>
          <a:lstStyle/>
          <a:p>
            <a:pPr>
              <a:lnSpc>
                <a:spcPct val="107000"/>
              </a:lnSpc>
              <a:spcAft>
                <a:spcPts val="800"/>
              </a:spcAft>
            </a:pPr>
            <a:r>
              <a:rPr lang="fr-FR" sz="1600" dirty="0">
                <a:solidFill>
                  <a:srgbClr val="767171"/>
                </a:solidFill>
                <a:effectLst/>
                <a:latin typeface="Times New Roman" panose="02020603050405020304" pitchFamily="18" charset="0"/>
                <a:ea typeface="Calibri" panose="020F0502020204030204" pitchFamily="34" charset="0"/>
                <a:cs typeface="Arial" panose="020B0604020202020204" pitchFamily="34" charset="0"/>
              </a:rPr>
              <a:t> </a:t>
            </a:r>
            <a:endParaRPr lang="de-DE" sz="1200" dirty="0">
              <a:effectLst/>
              <a:latin typeface="Calibri" panose="020F0502020204030204" pitchFamily="34" charset="0"/>
              <a:ea typeface="Calibri" panose="020F0502020204030204" pitchFamily="34" charset="0"/>
              <a:cs typeface="Arial" panose="020B0604020202020204" pitchFamily="34" charset="0"/>
            </a:endParaRPr>
          </a:p>
          <a:p>
            <a:pPr marL="899160" indent="449580" algn="just">
              <a:lnSpc>
                <a:spcPct val="107000"/>
              </a:lnSpc>
              <a:spcAft>
                <a:spcPts val="800"/>
              </a:spcAft>
            </a:pPr>
            <a:r>
              <a:rPr lang="fr-FR" sz="1600" dirty="0">
                <a:solidFill>
                  <a:srgbClr val="767171"/>
                </a:solidFill>
                <a:effectLst/>
                <a:latin typeface="Times New Roman" panose="02020603050405020304" pitchFamily="18" charset="0"/>
                <a:ea typeface="Calibri" panose="020F0502020204030204" pitchFamily="34" charset="0"/>
                <a:cs typeface="Arial" panose="020B0604020202020204" pitchFamily="34" charset="0"/>
              </a:rPr>
              <a:t>Le Burn down offre une vision claire et concise de l'évolution des tâches restantes, favorisant       	le suivi de l'avancement et la prise de décisions éclairées.</a:t>
            </a:r>
            <a:endParaRPr lang="de-DE" sz="12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8" name="Image 204">
            <a:extLst>
              <a:ext uri="{FF2B5EF4-FFF2-40B4-BE49-F238E27FC236}">
                <a16:creationId xmlns:a16="http://schemas.microsoft.com/office/drawing/2014/main" id="{2D4B9C30-3674-4D67-966F-A7F83FD752D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5421" y="1968414"/>
            <a:ext cx="7891452" cy="2944495"/>
          </a:xfrm>
          <a:prstGeom prst="rect">
            <a:avLst/>
          </a:prstGeom>
          <a:noFill/>
          <a:ln>
            <a:noFill/>
          </a:ln>
        </p:spPr>
      </p:pic>
    </p:spTree>
    <p:extLst>
      <p:ext uri="{BB962C8B-B14F-4D97-AF65-F5344CB8AC3E}">
        <p14:creationId xmlns:p14="http://schemas.microsoft.com/office/powerpoint/2010/main" val="345895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92;p16">
            <a:extLst>
              <a:ext uri="{FF2B5EF4-FFF2-40B4-BE49-F238E27FC236}">
                <a16:creationId xmlns:a16="http://schemas.microsoft.com/office/drawing/2014/main" id="{D38072DA-AF7E-4F5A-A72C-EDF2F614CCFC}"/>
              </a:ext>
            </a:extLst>
          </p:cNvPr>
          <p:cNvSpPr txBox="1">
            <a:spLocks/>
          </p:cNvSpPr>
          <p:nvPr/>
        </p:nvSpPr>
        <p:spPr>
          <a:xfrm>
            <a:off x="979532" y="596061"/>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r>
              <a:rPr lang="en" sz="2400" dirty="0">
                <a:solidFill>
                  <a:schemeClr val="accent2">
                    <a:lumMod val="75000"/>
                  </a:schemeClr>
                </a:solidFill>
              </a:rPr>
              <a:t>Plan de travail :</a:t>
            </a:r>
            <a:endParaRPr lang="de-DE" sz="2400" dirty="0">
              <a:solidFill>
                <a:schemeClr val="accent2">
                  <a:lumMod val="75000"/>
                </a:schemeClr>
              </a:solidFill>
            </a:endParaRPr>
          </a:p>
        </p:txBody>
      </p:sp>
      <p:sp>
        <p:nvSpPr>
          <p:cNvPr id="2" name="TextBox 1">
            <a:extLst>
              <a:ext uri="{FF2B5EF4-FFF2-40B4-BE49-F238E27FC236}">
                <a16:creationId xmlns:a16="http://schemas.microsoft.com/office/drawing/2014/main" id="{07AB8395-018F-45A7-9DDC-02F3E38224A8}"/>
              </a:ext>
            </a:extLst>
          </p:cNvPr>
          <p:cNvSpPr txBox="1"/>
          <p:nvPr/>
        </p:nvSpPr>
        <p:spPr>
          <a:xfrm>
            <a:off x="3452301" y="692603"/>
            <a:ext cx="4074566" cy="338554"/>
          </a:xfrm>
          <a:prstGeom prst="rect">
            <a:avLst/>
          </a:prstGeom>
          <a:noFill/>
        </p:spPr>
        <p:txBody>
          <a:bodyPr wrap="square" rtlCol="0">
            <a:spAutoFit/>
          </a:bodyPr>
          <a:lstStyle/>
          <a:p>
            <a:r>
              <a:rPr lang="en-ZA" sz="1600" b="1" dirty="0">
                <a:solidFill>
                  <a:schemeClr val="tx2"/>
                </a:solidFill>
              </a:rPr>
              <a:t>Diagramme de GANT :</a:t>
            </a:r>
            <a:endParaRPr lang="de-DE" sz="1600" b="1" dirty="0">
              <a:solidFill>
                <a:schemeClr val="tx2"/>
              </a:solidFill>
            </a:endParaRPr>
          </a:p>
        </p:txBody>
      </p:sp>
      <p:pic>
        <p:nvPicPr>
          <p:cNvPr id="17" name="Image 10">
            <a:extLst>
              <a:ext uri="{FF2B5EF4-FFF2-40B4-BE49-F238E27FC236}">
                <a16:creationId xmlns:a16="http://schemas.microsoft.com/office/drawing/2014/main" id="{DE2489D4-173B-41FF-A6E6-47EDF1563CFB}"/>
              </a:ext>
            </a:extLst>
          </p:cNvPr>
          <p:cNvPicPr/>
          <p:nvPr/>
        </p:nvPicPr>
        <p:blipFill>
          <a:blip r:embed="rId3"/>
          <a:srcRect/>
          <a:stretch>
            <a:fillRect/>
          </a:stretch>
        </p:blipFill>
        <p:spPr>
          <a:xfrm>
            <a:off x="1049866" y="1834515"/>
            <a:ext cx="6860601" cy="2866727"/>
          </a:xfrm>
          <a:prstGeom prst="rect">
            <a:avLst/>
          </a:prstGeom>
          <a:noFill/>
          <a:ln>
            <a:noFill/>
            <a:prstDash/>
          </a:ln>
        </p:spPr>
      </p:pic>
      <p:sp>
        <p:nvSpPr>
          <p:cNvPr id="18" name="TextBox 17">
            <a:extLst>
              <a:ext uri="{FF2B5EF4-FFF2-40B4-BE49-F238E27FC236}">
                <a16:creationId xmlns:a16="http://schemas.microsoft.com/office/drawing/2014/main" id="{20E87445-6EB7-460D-84B2-9F70197C9A52}"/>
              </a:ext>
            </a:extLst>
          </p:cNvPr>
          <p:cNvSpPr txBox="1"/>
          <p:nvPr/>
        </p:nvSpPr>
        <p:spPr>
          <a:xfrm>
            <a:off x="1049866" y="1265303"/>
            <a:ext cx="5469467" cy="338554"/>
          </a:xfrm>
          <a:prstGeom prst="rect">
            <a:avLst/>
          </a:prstGeom>
          <a:noFill/>
        </p:spPr>
        <p:txBody>
          <a:bodyPr wrap="square">
            <a:spAutoFit/>
          </a:bodyPr>
          <a:lstStyle/>
          <a:p>
            <a:r>
              <a:rPr lang="fr-FR" sz="1600" dirty="0">
                <a:solidFill>
                  <a:srgbClr val="767171"/>
                </a:solidFill>
                <a:effectLst/>
                <a:latin typeface="Times New Roman" panose="02020603050405020304" pitchFamily="18" charset="0"/>
                <a:ea typeface="Calibri" panose="020F0502020204030204" pitchFamily="34" charset="0"/>
              </a:rPr>
              <a:t>Le diagramme de Gantt  illustre ce déroulement dans le temps : </a:t>
            </a:r>
            <a:endParaRPr lang="de-DE" sz="1600" dirty="0"/>
          </a:p>
        </p:txBody>
      </p:sp>
    </p:spTree>
    <p:extLst>
      <p:ext uri="{BB962C8B-B14F-4D97-AF65-F5344CB8AC3E}">
        <p14:creationId xmlns:p14="http://schemas.microsoft.com/office/powerpoint/2010/main" val="378794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8"/>
          <p:cNvSpPr txBox="1">
            <a:spLocks noGrp="1"/>
          </p:cNvSpPr>
          <p:nvPr>
            <p:ph type="title"/>
          </p:nvPr>
        </p:nvSpPr>
        <p:spPr>
          <a:xfrm>
            <a:off x="223193" y="52039"/>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Sommaire</a:t>
            </a:r>
            <a:endParaRPr sz="2800" dirty="0"/>
          </a:p>
        </p:txBody>
      </p:sp>
      <p:sp>
        <p:nvSpPr>
          <p:cNvPr id="156" name="Google Shape;156;p18"/>
          <p:cNvSpPr/>
          <p:nvPr/>
        </p:nvSpPr>
        <p:spPr>
          <a:xfrm>
            <a:off x="2412918" y="1266258"/>
            <a:ext cx="594900" cy="594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57" name="Google Shape;157;p18"/>
          <p:cNvSpPr/>
          <p:nvPr/>
        </p:nvSpPr>
        <p:spPr>
          <a:xfrm>
            <a:off x="2336718" y="2450520"/>
            <a:ext cx="594900" cy="594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58" name="Google Shape;158;p18"/>
          <p:cNvSpPr/>
          <p:nvPr/>
        </p:nvSpPr>
        <p:spPr>
          <a:xfrm>
            <a:off x="2412918" y="3644595"/>
            <a:ext cx="594900" cy="594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59" name="Google Shape;159;p18"/>
          <p:cNvSpPr/>
          <p:nvPr/>
        </p:nvSpPr>
        <p:spPr>
          <a:xfrm>
            <a:off x="5649618" y="1266258"/>
            <a:ext cx="594900" cy="594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0" name="Google Shape;160;p18"/>
          <p:cNvSpPr/>
          <p:nvPr/>
        </p:nvSpPr>
        <p:spPr>
          <a:xfrm>
            <a:off x="5649618" y="2450520"/>
            <a:ext cx="594900" cy="594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1" name="Google Shape;161;p18"/>
          <p:cNvSpPr/>
          <p:nvPr/>
        </p:nvSpPr>
        <p:spPr>
          <a:xfrm>
            <a:off x="5649618" y="3644595"/>
            <a:ext cx="594900" cy="594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2" name="Google Shape;162;p18"/>
          <p:cNvSpPr/>
          <p:nvPr/>
        </p:nvSpPr>
        <p:spPr>
          <a:xfrm>
            <a:off x="3490518" y="1914910"/>
            <a:ext cx="1676400" cy="1676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Carter One"/>
              <a:ea typeface="Carter One"/>
              <a:cs typeface="Carter One"/>
              <a:sym typeface="Carter One"/>
            </a:endParaRPr>
          </a:p>
        </p:txBody>
      </p:sp>
      <p:sp>
        <p:nvSpPr>
          <p:cNvPr id="163" name="Google Shape;163;p18"/>
          <p:cNvSpPr txBox="1"/>
          <p:nvPr/>
        </p:nvSpPr>
        <p:spPr>
          <a:xfrm>
            <a:off x="3433395" y="2553531"/>
            <a:ext cx="1801628" cy="81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400" dirty="0">
                <a:solidFill>
                  <a:schemeClr val="dk1"/>
                </a:solidFill>
                <a:latin typeface="Carter One"/>
                <a:ea typeface="Carter One"/>
                <a:cs typeface="Carter One"/>
                <a:sym typeface="Carter One"/>
              </a:rPr>
              <a:t>N</a:t>
            </a:r>
            <a:r>
              <a:rPr lang="en" sz="2400" dirty="0">
                <a:solidFill>
                  <a:schemeClr val="dk1"/>
                </a:solidFill>
                <a:latin typeface="Carter One"/>
                <a:ea typeface="Carter One"/>
                <a:cs typeface="Carter One"/>
                <a:sym typeface="Carter One"/>
              </a:rPr>
              <a:t>otre plan</a:t>
            </a:r>
            <a:endParaRPr sz="2400" dirty="0">
              <a:solidFill>
                <a:schemeClr val="dk1"/>
              </a:solidFill>
              <a:latin typeface="Carter One"/>
              <a:ea typeface="Carter One"/>
              <a:cs typeface="Carter One"/>
              <a:sym typeface="Carter One"/>
            </a:endParaRPr>
          </a:p>
        </p:txBody>
      </p:sp>
      <p:sp>
        <p:nvSpPr>
          <p:cNvPr id="165" name="Google Shape;165;p18"/>
          <p:cNvSpPr txBox="1"/>
          <p:nvPr/>
        </p:nvSpPr>
        <p:spPr>
          <a:xfrm>
            <a:off x="242662" y="4207786"/>
            <a:ext cx="19362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ZA" sz="1600" b="1" dirty="0">
                <a:solidFill>
                  <a:schemeClr val="dk1"/>
                </a:solidFill>
                <a:latin typeface="Livvic"/>
                <a:ea typeface="Livvic"/>
                <a:cs typeface="Livvic"/>
                <a:sym typeface="Livvic"/>
              </a:rPr>
              <a:t>Les choix t</a:t>
            </a:r>
            <a:r>
              <a:rPr lang="fr-FR" sz="1600" b="1" dirty="0">
                <a:solidFill>
                  <a:schemeClr val="dk1"/>
                </a:solidFill>
                <a:latin typeface="Livvic"/>
                <a:ea typeface="Livvic"/>
                <a:cs typeface="Livvic"/>
                <a:sym typeface="Livvic"/>
              </a:rPr>
              <a:t>é</a:t>
            </a:r>
            <a:r>
              <a:rPr lang="en-ZA" sz="1600" b="1" dirty="0">
                <a:solidFill>
                  <a:schemeClr val="dk1"/>
                </a:solidFill>
                <a:latin typeface="Livvic"/>
                <a:ea typeface="Livvic"/>
                <a:cs typeface="Livvic"/>
                <a:sym typeface="Livvic"/>
              </a:rPr>
              <a:t>chnologiques </a:t>
            </a:r>
            <a:endParaRPr lang="de-DE" sz="1600" b="1" dirty="0">
              <a:solidFill>
                <a:schemeClr val="dk1"/>
              </a:solidFill>
              <a:latin typeface="Livvic"/>
              <a:ea typeface="Livvic"/>
              <a:cs typeface="Livvic"/>
              <a:sym typeface="Livvic"/>
            </a:endParaRPr>
          </a:p>
        </p:txBody>
      </p:sp>
      <p:sp>
        <p:nvSpPr>
          <p:cNvPr id="168" name="Google Shape;168;p18"/>
          <p:cNvSpPr txBox="1"/>
          <p:nvPr/>
        </p:nvSpPr>
        <p:spPr>
          <a:xfrm>
            <a:off x="6207713" y="790625"/>
            <a:ext cx="3159078" cy="27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DE" sz="1600" b="1" dirty="0" err="1">
                <a:solidFill>
                  <a:schemeClr val="dk1"/>
                </a:solidFill>
                <a:latin typeface="Livvic"/>
              </a:rPr>
              <a:t>Fonctionnalités</a:t>
            </a:r>
            <a:r>
              <a:rPr lang="de-DE" sz="2000" b="0" i="0" dirty="0">
                <a:solidFill>
                  <a:srgbClr val="D1D5DB"/>
                </a:solidFill>
                <a:effectLst/>
                <a:latin typeface="Söhne"/>
              </a:rPr>
              <a:t> </a:t>
            </a:r>
            <a:r>
              <a:rPr lang="de-DE" sz="1600" b="1" dirty="0" err="1">
                <a:solidFill>
                  <a:schemeClr val="dk1"/>
                </a:solidFill>
                <a:latin typeface="Livvic"/>
              </a:rPr>
              <a:t>principales</a:t>
            </a:r>
            <a:endParaRPr lang="de-DE" sz="1600" b="1" dirty="0">
              <a:solidFill>
                <a:schemeClr val="dk1"/>
              </a:solidFill>
              <a:latin typeface="Livvic"/>
            </a:endParaRPr>
          </a:p>
          <a:p>
            <a:pPr marL="0" lvl="0" indent="0" algn="ctr" rtl="0">
              <a:spcBef>
                <a:spcPts val="0"/>
              </a:spcBef>
              <a:spcAft>
                <a:spcPts val="0"/>
              </a:spcAft>
              <a:buNone/>
            </a:pPr>
            <a:r>
              <a:rPr lang="de-DE" sz="1600" b="1" dirty="0">
                <a:solidFill>
                  <a:schemeClr val="dk1"/>
                </a:solidFill>
                <a:latin typeface="Livvic"/>
              </a:rPr>
              <a:t> / par </a:t>
            </a:r>
            <a:r>
              <a:rPr lang="de-DE" sz="1600" b="1" dirty="0" err="1">
                <a:solidFill>
                  <a:schemeClr val="dk1"/>
                </a:solidFill>
                <a:latin typeface="Livvic"/>
              </a:rPr>
              <a:t>utilisateur</a:t>
            </a:r>
            <a:endParaRPr lang="en-ZA" sz="1600" b="1" dirty="0">
              <a:solidFill>
                <a:schemeClr val="dk1"/>
              </a:solidFill>
              <a:latin typeface="Livvic"/>
              <a:sym typeface="Livvic"/>
            </a:endParaRPr>
          </a:p>
        </p:txBody>
      </p:sp>
      <p:sp>
        <p:nvSpPr>
          <p:cNvPr id="174" name="Google Shape;174;p18"/>
          <p:cNvSpPr txBox="1"/>
          <p:nvPr/>
        </p:nvSpPr>
        <p:spPr>
          <a:xfrm>
            <a:off x="-804467" y="3488102"/>
            <a:ext cx="2289847"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dirty="0">
                <a:solidFill>
                  <a:schemeClr val="dk1"/>
                </a:solidFill>
                <a:latin typeface="Livvic"/>
                <a:ea typeface="Livvic"/>
                <a:cs typeface="Livvic"/>
                <a:sym typeface="Livvic"/>
              </a:rPr>
              <a:t>Analyse et conception</a:t>
            </a:r>
            <a:endParaRPr sz="1600" b="1" dirty="0">
              <a:solidFill>
                <a:schemeClr val="dk1"/>
              </a:solidFill>
              <a:latin typeface="Livvic"/>
              <a:ea typeface="Livvic"/>
              <a:cs typeface="Livvic"/>
              <a:sym typeface="Livvic"/>
            </a:endParaRPr>
          </a:p>
        </p:txBody>
      </p:sp>
      <p:sp>
        <p:nvSpPr>
          <p:cNvPr id="177" name="Google Shape;177;p18"/>
          <p:cNvSpPr txBox="1"/>
          <p:nvPr/>
        </p:nvSpPr>
        <p:spPr>
          <a:xfrm>
            <a:off x="242662" y="858355"/>
            <a:ext cx="19362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dk1"/>
                </a:solidFill>
                <a:latin typeface="Livvic"/>
                <a:ea typeface="Livvic"/>
                <a:cs typeface="Livvic"/>
                <a:sym typeface="Livvic"/>
              </a:rPr>
              <a:t>Introduction</a:t>
            </a:r>
            <a:endParaRPr sz="1600" b="1" dirty="0">
              <a:solidFill>
                <a:schemeClr val="dk1"/>
              </a:solidFill>
              <a:latin typeface="Livvic"/>
              <a:ea typeface="Livvic"/>
              <a:cs typeface="Livvic"/>
              <a:sym typeface="Livvic"/>
            </a:endParaRPr>
          </a:p>
        </p:txBody>
      </p:sp>
      <p:sp>
        <p:nvSpPr>
          <p:cNvPr id="180" name="Google Shape;180;p18"/>
          <p:cNvSpPr txBox="1"/>
          <p:nvPr/>
        </p:nvSpPr>
        <p:spPr>
          <a:xfrm>
            <a:off x="5956505" y="4365888"/>
            <a:ext cx="19362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dirty="0">
                <a:solidFill>
                  <a:schemeClr val="dk1"/>
                </a:solidFill>
                <a:latin typeface="Livvic"/>
                <a:ea typeface="Livvic"/>
                <a:cs typeface="Livvic"/>
                <a:sym typeface="Livvic"/>
              </a:rPr>
              <a:t>Conclusion</a:t>
            </a:r>
            <a:endParaRPr sz="1600" b="1" dirty="0">
              <a:solidFill>
                <a:schemeClr val="dk1"/>
              </a:solidFill>
              <a:latin typeface="Livvic"/>
              <a:ea typeface="Livvic"/>
              <a:cs typeface="Livvic"/>
              <a:sym typeface="Livvic"/>
            </a:endParaRPr>
          </a:p>
        </p:txBody>
      </p:sp>
      <p:cxnSp>
        <p:nvCxnSpPr>
          <p:cNvPr id="182" name="Google Shape;182;p18"/>
          <p:cNvCxnSpPr>
            <a:cxnSpLocks/>
          </p:cNvCxnSpPr>
          <p:nvPr/>
        </p:nvCxnSpPr>
        <p:spPr>
          <a:xfrm flipH="1">
            <a:off x="2869672" y="3711086"/>
            <a:ext cx="738255" cy="0"/>
          </a:xfrm>
          <a:prstGeom prst="straightConnector1">
            <a:avLst/>
          </a:prstGeom>
          <a:noFill/>
          <a:ln w="28575" cap="flat" cmpd="sng">
            <a:solidFill>
              <a:schemeClr val="dk1"/>
            </a:solidFill>
            <a:prstDash val="solid"/>
            <a:round/>
            <a:headEnd type="none" w="med" len="med"/>
            <a:tailEnd type="none" w="med" len="med"/>
          </a:ln>
        </p:spPr>
      </p:cxnSp>
      <p:cxnSp>
        <p:nvCxnSpPr>
          <p:cNvPr id="183" name="Google Shape;183;p18"/>
          <p:cNvCxnSpPr>
            <a:cxnSpLocks/>
          </p:cNvCxnSpPr>
          <p:nvPr/>
        </p:nvCxnSpPr>
        <p:spPr>
          <a:xfrm flipH="1">
            <a:off x="5000762" y="2088869"/>
            <a:ext cx="482700" cy="4800"/>
          </a:xfrm>
          <a:prstGeom prst="straightConnector1">
            <a:avLst/>
          </a:prstGeom>
          <a:noFill/>
          <a:ln w="28575" cap="flat" cmpd="sng">
            <a:solidFill>
              <a:schemeClr val="dk1"/>
            </a:solidFill>
            <a:prstDash val="solid"/>
            <a:round/>
            <a:headEnd type="none" w="med" len="med"/>
            <a:tailEnd type="none" w="med" len="med"/>
          </a:ln>
        </p:spPr>
      </p:cxnSp>
      <p:cxnSp>
        <p:nvCxnSpPr>
          <p:cNvPr id="184" name="Google Shape;184;p18"/>
          <p:cNvCxnSpPr>
            <a:cxnSpLocks/>
          </p:cNvCxnSpPr>
          <p:nvPr/>
        </p:nvCxnSpPr>
        <p:spPr>
          <a:xfrm rot="5400000" flipH="1">
            <a:off x="2976243" y="1005247"/>
            <a:ext cx="596400" cy="728100"/>
          </a:xfrm>
          <a:prstGeom prst="bentConnector2">
            <a:avLst/>
          </a:prstGeom>
          <a:noFill/>
          <a:ln w="28575" cap="flat" cmpd="sng">
            <a:solidFill>
              <a:schemeClr val="dk1"/>
            </a:solidFill>
            <a:prstDash val="solid"/>
            <a:round/>
            <a:headEnd type="none" w="med" len="med"/>
            <a:tailEnd type="none" w="med" len="med"/>
          </a:ln>
        </p:spPr>
      </p:cxnSp>
      <p:cxnSp>
        <p:nvCxnSpPr>
          <p:cNvPr id="185" name="Google Shape;185;p18"/>
          <p:cNvCxnSpPr>
            <a:cxnSpLocks/>
          </p:cNvCxnSpPr>
          <p:nvPr/>
        </p:nvCxnSpPr>
        <p:spPr>
          <a:xfrm rot="-5400000">
            <a:off x="5032268" y="991186"/>
            <a:ext cx="596400" cy="728400"/>
          </a:xfrm>
          <a:prstGeom prst="bentConnector2">
            <a:avLst/>
          </a:prstGeom>
          <a:noFill/>
          <a:ln w="28575" cap="flat" cmpd="sng">
            <a:solidFill>
              <a:schemeClr val="dk1"/>
            </a:solidFill>
            <a:prstDash val="solid"/>
            <a:round/>
            <a:headEnd type="none" w="med" len="med"/>
            <a:tailEnd type="none" w="med" len="med"/>
          </a:ln>
        </p:spPr>
      </p:cxnSp>
      <p:cxnSp>
        <p:nvCxnSpPr>
          <p:cNvPr id="186" name="Google Shape;186;p18"/>
          <p:cNvCxnSpPr>
            <a:cxnSpLocks/>
          </p:cNvCxnSpPr>
          <p:nvPr/>
        </p:nvCxnSpPr>
        <p:spPr>
          <a:xfrm rot="5400000">
            <a:off x="3000784" y="3938313"/>
            <a:ext cx="596400" cy="728100"/>
          </a:xfrm>
          <a:prstGeom prst="bentConnector2">
            <a:avLst/>
          </a:prstGeom>
          <a:noFill/>
          <a:ln w="28575" cap="flat" cmpd="sng">
            <a:solidFill>
              <a:schemeClr val="dk1"/>
            </a:solidFill>
            <a:prstDash val="solid"/>
            <a:round/>
            <a:headEnd type="none" w="med" len="med"/>
            <a:tailEnd type="none" w="med" len="med"/>
          </a:ln>
        </p:spPr>
      </p:cxnSp>
      <p:cxnSp>
        <p:nvCxnSpPr>
          <p:cNvPr id="187" name="Google Shape;187;p18"/>
          <p:cNvCxnSpPr>
            <a:cxnSpLocks/>
          </p:cNvCxnSpPr>
          <p:nvPr/>
        </p:nvCxnSpPr>
        <p:spPr>
          <a:xfrm rot="-5400000" flipH="1">
            <a:off x="5054286" y="4020099"/>
            <a:ext cx="596400" cy="728400"/>
          </a:xfrm>
          <a:prstGeom prst="bentConnector2">
            <a:avLst/>
          </a:prstGeom>
          <a:noFill/>
          <a:ln w="28575" cap="flat" cmpd="sng">
            <a:solidFill>
              <a:schemeClr val="dk1"/>
            </a:solidFill>
            <a:prstDash val="solid"/>
            <a:round/>
            <a:headEnd type="none" w="med" len="med"/>
            <a:tailEnd type="none" w="med" len="med"/>
          </a:ln>
        </p:spPr>
      </p:cxnSp>
      <p:sp>
        <p:nvSpPr>
          <p:cNvPr id="188" name="Google Shape;188;p18"/>
          <p:cNvSpPr/>
          <p:nvPr/>
        </p:nvSpPr>
        <p:spPr>
          <a:xfrm>
            <a:off x="2253787" y="729390"/>
            <a:ext cx="927350" cy="641875"/>
          </a:xfrm>
          <a:custGeom>
            <a:avLst/>
            <a:gdLst/>
            <a:ahLst/>
            <a:cxnLst/>
            <a:rect l="l" t="t" r="r" b="b"/>
            <a:pathLst>
              <a:path w="37094" h="25675" extrusionOk="0">
                <a:moveTo>
                  <a:pt x="0" y="24648"/>
                </a:moveTo>
                <a:lnTo>
                  <a:pt x="18486" y="0"/>
                </a:lnTo>
                <a:lnTo>
                  <a:pt x="37094" y="25675"/>
                </a:lnTo>
                <a:close/>
              </a:path>
            </a:pathLst>
          </a:custGeom>
          <a:solidFill>
            <a:srgbClr val="FFC0A7"/>
          </a:solidFill>
          <a:ln>
            <a:noFill/>
          </a:ln>
        </p:spPr>
      </p:sp>
      <p:sp>
        <p:nvSpPr>
          <p:cNvPr id="189" name="Google Shape;189;p18"/>
          <p:cNvSpPr/>
          <p:nvPr/>
        </p:nvSpPr>
        <p:spPr>
          <a:xfrm rot="1842932">
            <a:off x="2256400" y="3399484"/>
            <a:ext cx="927303" cy="641842"/>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sp>
        <p:nvSpPr>
          <p:cNvPr id="190" name="Google Shape;190;p18"/>
          <p:cNvSpPr/>
          <p:nvPr/>
        </p:nvSpPr>
        <p:spPr>
          <a:xfrm rot="-368188">
            <a:off x="2187649" y="4236894"/>
            <a:ext cx="927378" cy="641894"/>
          </a:xfrm>
          <a:custGeom>
            <a:avLst/>
            <a:gdLst/>
            <a:ahLst/>
            <a:cxnLst/>
            <a:rect l="l" t="t" r="r" b="b"/>
            <a:pathLst>
              <a:path w="37094" h="25675" extrusionOk="0">
                <a:moveTo>
                  <a:pt x="0" y="24648"/>
                </a:moveTo>
                <a:lnTo>
                  <a:pt x="18486" y="0"/>
                </a:lnTo>
                <a:lnTo>
                  <a:pt x="37094" y="25675"/>
                </a:lnTo>
                <a:close/>
              </a:path>
            </a:pathLst>
          </a:custGeom>
          <a:solidFill>
            <a:srgbClr val="FFC0A7"/>
          </a:solidFill>
          <a:ln>
            <a:noFill/>
          </a:ln>
        </p:spPr>
      </p:sp>
      <p:sp>
        <p:nvSpPr>
          <p:cNvPr id="191" name="Google Shape;191;p18"/>
          <p:cNvSpPr/>
          <p:nvPr/>
        </p:nvSpPr>
        <p:spPr>
          <a:xfrm rot="2543890">
            <a:off x="5503011" y="612053"/>
            <a:ext cx="927379" cy="641895"/>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sp>
        <p:nvSpPr>
          <p:cNvPr id="192" name="Google Shape;192;p18"/>
          <p:cNvSpPr/>
          <p:nvPr/>
        </p:nvSpPr>
        <p:spPr>
          <a:xfrm rot="134785">
            <a:off x="5392724" y="1608638"/>
            <a:ext cx="927414" cy="641919"/>
          </a:xfrm>
          <a:custGeom>
            <a:avLst/>
            <a:gdLst/>
            <a:ahLst/>
            <a:cxnLst/>
            <a:rect l="l" t="t" r="r" b="b"/>
            <a:pathLst>
              <a:path w="37094" h="25675" extrusionOk="0">
                <a:moveTo>
                  <a:pt x="0" y="24648"/>
                </a:moveTo>
                <a:lnTo>
                  <a:pt x="18486" y="0"/>
                </a:lnTo>
                <a:lnTo>
                  <a:pt x="37094" y="25675"/>
                </a:lnTo>
                <a:close/>
              </a:path>
            </a:pathLst>
          </a:custGeom>
          <a:solidFill>
            <a:srgbClr val="FFC0A7"/>
          </a:solidFill>
          <a:ln>
            <a:noFill/>
          </a:ln>
        </p:spPr>
      </p:sp>
      <p:sp>
        <p:nvSpPr>
          <p:cNvPr id="193" name="Google Shape;193;p18"/>
          <p:cNvSpPr/>
          <p:nvPr/>
        </p:nvSpPr>
        <p:spPr>
          <a:xfrm rot="-1610198">
            <a:off x="5385660" y="4191575"/>
            <a:ext cx="927457" cy="641949"/>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grpSp>
        <p:nvGrpSpPr>
          <p:cNvPr id="194" name="Google Shape;194;p18"/>
          <p:cNvGrpSpPr/>
          <p:nvPr/>
        </p:nvGrpSpPr>
        <p:grpSpPr>
          <a:xfrm>
            <a:off x="5766853" y="815282"/>
            <a:ext cx="340204" cy="298116"/>
            <a:chOff x="899850" y="871450"/>
            <a:chExt cx="483175" cy="423400"/>
          </a:xfrm>
        </p:grpSpPr>
        <p:sp>
          <p:nvSpPr>
            <p:cNvPr id="195" name="Google Shape;195;p1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196" name="Google Shape;196;p1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197" name="Google Shape;197;p1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198" name="Google Shape;198;p1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grpSp>
      <p:grpSp>
        <p:nvGrpSpPr>
          <p:cNvPr id="199" name="Google Shape;199;p18"/>
          <p:cNvGrpSpPr/>
          <p:nvPr/>
        </p:nvGrpSpPr>
        <p:grpSpPr>
          <a:xfrm>
            <a:off x="5707338" y="1798426"/>
            <a:ext cx="298186" cy="339253"/>
            <a:chOff x="6264525" y="842250"/>
            <a:chExt cx="423500" cy="481825"/>
          </a:xfrm>
        </p:grpSpPr>
        <p:sp>
          <p:nvSpPr>
            <p:cNvPr id="200" name="Google Shape;200;p1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201" name="Google Shape;201;p1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202" name="Google Shape;202;p1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203" name="Google Shape;203;p1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204" name="Google Shape;204;p1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205" name="Google Shape;205;p1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206" name="Google Shape;206;p1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grpSp>
      <p:grpSp>
        <p:nvGrpSpPr>
          <p:cNvPr id="207" name="Google Shape;207;p18"/>
          <p:cNvGrpSpPr/>
          <p:nvPr/>
        </p:nvGrpSpPr>
        <p:grpSpPr>
          <a:xfrm>
            <a:off x="2559097" y="1005078"/>
            <a:ext cx="304903" cy="297395"/>
            <a:chOff x="-30354000" y="3569100"/>
            <a:chExt cx="298807" cy="291450"/>
          </a:xfrm>
        </p:grpSpPr>
        <p:sp>
          <p:nvSpPr>
            <p:cNvPr id="208" name="Google Shape;208;p18"/>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09" name="Google Shape;209;p18"/>
            <p:cNvSpPr/>
            <p:nvPr/>
          </p:nvSpPr>
          <p:spPr>
            <a:xfrm>
              <a:off x="-30192268" y="3595113"/>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10" name="Google Shape;210;p18"/>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11" name="Google Shape;211;p18"/>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12" name="Google Shape;212;p18"/>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p>
          </p:txBody>
        </p:sp>
        <p:sp>
          <p:nvSpPr>
            <p:cNvPr id="213" name="Google Shape;213;p18"/>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214" name="Google Shape;214;p18"/>
          <p:cNvGrpSpPr/>
          <p:nvPr/>
        </p:nvGrpSpPr>
        <p:grpSpPr>
          <a:xfrm>
            <a:off x="2524249" y="3634368"/>
            <a:ext cx="298201" cy="298201"/>
            <a:chOff x="1492675" y="4992125"/>
            <a:chExt cx="481825" cy="481825"/>
          </a:xfrm>
        </p:grpSpPr>
        <p:sp>
          <p:nvSpPr>
            <p:cNvPr id="215" name="Google Shape;215;p1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216" name="Google Shape;216;p1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grpSp>
      <p:grpSp>
        <p:nvGrpSpPr>
          <p:cNvPr id="217" name="Google Shape;217;p18"/>
          <p:cNvGrpSpPr/>
          <p:nvPr/>
        </p:nvGrpSpPr>
        <p:grpSpPr>
          <a:xfrm>
            <a:off x="2516528" y="4444615"/>
            <a:ext cx="298186" cy="330667"/>
            <a:chOff x="3300325" y="249875"/>
            <a:chExt cx="433725" cy="480900"/>
          </a:xfrm>
        </p:grpSpPr>
        <p:sp>
          <p:nvSpPr>
            <p:cNvPr id="218" name="Google Shape;218;p1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219" name="Google Shape;219;p1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220" name="Google Shape;220;p1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221" name="Google Shape;221;p1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222" name="Google Shape;222;p1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223" name="Google Shape;223;p1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grpSp>
      <p:grpSp>
        <p:nvGrpSpPr>
          <p:cNvPr id="224" name="Google Shape;224;p18"/>
          <p:cNvGrpSpPr/>
          <p:nvPr/>
        </p:nvGrpSpPr>
        <p:grpSpPr>
          <a:xfrm>
            <a:off x="5726297" y="4429853"/>
            <a:ext cx="290152" cy="287812"/>
            <a:chOff x="-5613150" y="3991275"/>
            <a:chExt cx="294600" cy="292225"/>
          </a:xfrm>
        </p:grpSpPr>
        <p:sp>
          <p:nvSpPr>
            <p:cNvPr id="225" name="Google Shape;225;p1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6" name="Google Shape;226;p1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7" name="Google Shape;227;p1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8" name="Google Shape;228;p1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9" name="Google Shape;229;p1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30" name="Google Shape;230;p1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31" name="Google Shape;231;p1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32" name="Google Shape;232;p1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33" name="Google Shape;233;p1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86" name="Google Shape;193;p18">
            <a:extLst>
              <a:ext uri="{FF2B5EF4-FFF2-40B4-BE49-F238E27FC236}">
                <a16:creationId xmlns:a16="http://schemas.microsoft.com/office/drawing/2014/main" id="{902521FD-5BEC-45CA-87E4-E5B081E921D2}"/>
              </a:ext>
            </a:extLst>
          </p:cNvPr>
          <p:cNvSpPr/>
          <p:nvPr/>
        </p:nvSpPr>
        <p:spPr>
          <a:xfrm rot="21108289">
            <a:off x="2258321" y="1636617"/>
            <a:ext cx="927457" cy="641949"/>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grpSp>
        <p:nvGrpSpPr>
          <p:cNvPr id="87" name="Google Shape;224;p18">
            <a:extLst>
              <a:ext uri="{FF2B5EF4-FFF2-40B4-BE49-F238E27FC236}">
                <a16:creationId xmlns:a16="http://schemas.microsoft.com/office/drawing/2014/main" id="{C89F7238-ABAD-4CD5-91D2-0B112190145E}"/>
              </a:ext>
            </a:extLst>
          </p:cNvPr>
          <p:cNvGrpSpPr/>
          <p:nvPr/>
        </p:nvGrpSpPr>
        <p:grpSpPr>
          <a:xfrm>
            <a:off x="2562479" y="1914620"/>
            <a:ext cx="290152" cy="287812"/>
            <a:chOff x="-5613150" y="3991275"/>
            <a:chExt cx="294600" cy="292225"/>
          </a:xfrm>
        </p:grpSpPr>
        <p:sp>
          <p:nvSpPr>
            <p:cNvPr id="88" name="Google Shape;225;p18">
              <a:extLst>
                <a:ext uri="{FF2B5EF4-FFF2-40B4-BE49-F238E27FC236}">
                  <a16:creationId xmlns:a16="http://schemas.microsoft.com/office/drawing/2014/main" id="{751A436F-7877-4677-84D4-C9AA6B27CDE0}"/>
                </a:ext>
              </a:extLst>
            </p:cNvPr>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9" name="Google Shape;226;p18">
              <a:extLst>
                <a:ext uri="{FF2B5EF4-FFF2-40B4-BE49-F238E27FC236}">
                  <a16:creationId xmlns:a16="http://schemas.microsoft.com/office/drawing/2014/main" id="{908C181E-C6D7-4247-8036-621CD9FB6D89}"/>
                </a:ext>
              </a:extLst>
            </p:cNvPr>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90" name="Google Shape;227;p18">
              <a:extLst>
                <a:ext uri="{FF2B5EF4-FFF2-40B4-BE49-F238E27FC236}">
                  <a16:creationId xmlns:a16="http://schemas.microsoft.com/office/drawing/2014/main" id="{1D316FCC-FFBA-4A50-9C6A-E97BC867F21E}"/>
                </a:ext>
              </a:extLst>
            </p:cNvPr>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91" name="Google Shape;228;p18">
              <a:extLst>
                <a:ext uri="{FF2B5EF4-FFF2-40B4-BE49-F238E27FC236}">
                  <a16:creationId xmlns:a16="http://schemas.microsoft.com/office/drawing/2014/main" id="{E8909AC8-1C8F-4BAC-B68E-578171EF17A9}"/>
                </a:ext>
              </a:extLst>
            </p:cNvPr>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92" name="Google Shape;229;p18">
              <a:extLst>
                <a:ext uri="{FF2B5EF4-FFF2-40B4-BE49-F238E27FC236}">
                  <a16:creationId xmlns:a16="http://schemas.microsoft.com/office/drawing/2014/main" id="{CA336B74-9089-4A15-88B0-D54342CD0769}"/>
                </a:ext>
              </a:extLst>
            </p:cNvPr>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93" name="Google Shape;230;p18">
              <a:extLst>
                <a:ext uri="{FF2B5EF4-FFF2-40B4-BE49-F238E27FC236}">
                  <a16:creationId xmlns:a16="http://schemas.microsoft.com/office/drawing/2014/main" id="{7BB5899A-7976-409D-B267-0AFAA64AED06}"/>
                </a:ext>
              </a:extLst>
            </p:cNvPr>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94" name="Google Shape;231;p18">
              <a:extLst>
                <a:ext uri="{FF2B5EF4-FFF2-40B4-BE49-F238E27FC236}">
                  <a16:creationId xmlns:a16="http://schemas.microsoft.com/office/drawing/2014/main" id="{C8FFB68B-7864-4A6C-864C-060D14C65D66}"/>
                </a:ext>
              </a:extLst>
            </p:cNvPr>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95" name="Google Shape;232;p18">
              <a:extLst>
                <a:ext uri="{FF2B5EF4-FFF2-40B4-BE49-F238E27FC236}">
                  <a16:creationId xmlns:a16="http://schemas.microsoft.com/office/drawing/2014/main" id="{DB83A0AA-651F-4D1C-A26E-F4E2BF36C954}"/>
                </a:ext>
              </a:extLst>
            </p:cNvPr>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96" name="Google Shape;233;p18">
              <a:extLst>
                <a:ext uri="{FF2B5EF4-FFF2-40B4-BE49-F238E27FC236}">
                  <a16:creationId xmlns:a16="http://schemas.microsoft.com/office/drawing/2014/main" id="{AB11D179-93E3-439E-9D15-5CDD77CC0E99}"/>
                </a:ext>
              </a:extLst>
            </p:cNvPr>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104" name="Google Shape;165;p18">
            <a:extLst>
              <a:ext uri="{FF2B5EF4-FFF2-40B4-BE49-F238E27FC236}">
                <a16:creationId xmlns:a16="http://schemas.microsoft.com/office/drawing/2014/main" id="{7861EF78-B228-41C3-827E-DCBC20130337}"/>
              </a:ext>
            </a:extLst>
          </p:cNvPr>
          <p:cNvSpPr txBox="1"/>
          <p:nvPr/>
        </p:nvSpPr>
        <p:spPr>
          <a:xfrm>
            <a:off x="223193" y="1578655"/>
            <a:ext cx="2322167"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dk1"/>
                </a:solidFill>
                <a:latin typeface="Livvic"/>
                <a:ea typeface="Livvic"/>
                <a:cs typeface="Livvic"/>
                <a:sym typeface="Livvic"/>
              </a:rPr>
              <a:t>Contexte</a:t>
            </a:r>
          </a:p>
          <a:p>
            <a:pPr marL="0" lvl="0" indent="0" algn="l" rtl="0">
              <a:spcBef>
                <a:spcPts val="0"/>
              </a:spcBef>
              <a:spcAft>
                <a:spcPts val="0"/>
              </a:spcAft>
              <a:buNone/>
            </a:pPr>
            <a:r>
              <a:rPr lang="fr-FR" sz="1600" b="1" dirty="0">
                <a:solidFill>
                  <a:schemeClr val="dk1"/>
                </a:solidFill>
                <a:latin typeface="Livvic"/>
                <a:ea typeface="Livvic"/>
                <a:cs typeface="Livvic"/>
                <a:sym typeface="Livvic"/>
              </a:rPr>
              <a:t>général</a:t>
            </a:r>
            <a:r>
              <a:rPr lang="en-ZA" sz="1600" b="1" dirty="0">
                <a:solidFill>
                  <a:schemeClr val="dk1"/>
                </a:solidFill>
                <a:latin typeface="Livvic"/>
                <a:ea typeface="Livvic"/>
                <a:cs typeface="Livvic"/>
                <a:sym typeface="Livvic"/>
              </a:rPr>
              <a:t> de projet</a:t>
            </a:r>
            <a:endParaRPr sz="1600" b="1" dirty="0">
              <a:solidFill>
                <a:schemeClr val="dk1"/>
              </a:solidFill>
              <a:latin typeface="Livvic"/>
              <a:ea typeface="Livvic"/>
              <a:cs typeface="Livvic"/>
              <a:sym typeface="Livvic"/>
            </a:endParaRPr>
          </a:p>
        </p:txBody>
      </p:sp>
      <p:cxnSp>
        <p:nvCxnSpPr>
          <p:cNvPr id="105" name="Google Shape;182;p18">
            <a:extLst>
              <a:ext uri="{FF2B5EF4-FFF2-40B4-BE49-F238E27FC236}">
                <a16:creationId xmlns:a16="http://schemas.microsoft.com/office/drawing/2014/main" id="{B21170FD-4827-4052-B268-562F1B813AF5}"/>
              </a:ext>
            </a:extLst>
          </p:cNvPr>
          <p:cNvCxnSpPr>
            <a:cxnSpLocks/>
          </p:cNvCxnSpPr>
          <p:nvPr/>
        </p:nvCxnSpPr>
        <p:spPr>
          <a:xfrm flipH="1">
            <a:off x="5128041" y="3720405"/>
            <a:ext cx="738255" cy="0"/>
          </a:xfrm>
          <a:prstGeom prst="straightConnector1">
            <a:avLst/>
          </a:prstGeom>
          <a:noFill/>
          <a:ln w="28575" cap="flat" cmpd="sng">
            <a:solidFill>
              <a:schemeClr val="dk1"/>
            </a:solidFill>
            <a:prstDash val="solid"/>
            <a:round/>
            <a:headEnd type="none" w="med" len="med"/>
            <a:tailEnd type="none" w="med" len="med"/>
          </a:ln>
        </p:spPr>
      </p:cxnSp>
      <p:sp>
        <p:nvSpPr>
          <p:cNvPr id="106" name="Google Shape;188;p18">
            <a:extLst>
              <a:ext uri="{FF2B5EF4-FFF2-40B4-BE49-F238E27FC236}">
                <a16:creationId xmlns:a16="http://schemas.microsoft.com/office/drawing/2014/main" id="{40B05F8E-17E7-4579-8A16-61E482F020A0}"/>
              </a:ext>
            </a:extLst>
          </p:cNvPr>
          <p:cNvSpPr/>
          <p:nvPr/>
        </p:nvSpPr>
        <p:spPr>
          <a:xfrm rot="1257156">
            <a:off x="5509102" y="3468742"/>
            <a:ext cx="927350" cy="641875"/>
          </a:xfrm>
          <a:custGeom>
            <a:avLst/>
            <a:gdLst/>
            <a:ahLst/>
            <a:cxnLst/>
            <a:rect l="l" t="t" r="r" b="b"/>
            <a:pathLst>
              <a:path w="37094" h="25675" extrusionOk="0">
                <a:moveTo>
                  <a:pt x="0" y="24648"/>
                </a:moveTo>
                <a:lnTo>
                  <a:pt x="18486" y="0"/>
                </a:lnTo>
                <a:lnTo>
                  <a:pt x="37094" y="25675"/>
                </a:lnTo>
                <a:close/>
              </a:path>
            </a:pathLst>
          </a:custGeom>
          <a:solidFill>
            <a:srgbClr val="FFC0A7"/>
          </a:solidFill>
          <a:ln>
            <a:noFill/>
          </a:ln>
        </p:spPr>
      </p:sp>
      <p:grpSp>
        <p:nvGrpSpPr>
          <p:cNvPr id="107" name="Google Shape;207;p18">
            <a:extLst>
              <a:ext uri="{FF2B5EF4-FFF2-40B4-BE49-F238E27FC236}">
                <a16:creationId xmlns:a16="http://schemas.microsoft.com/office/drawing/2014/main" id="{0F90C811-E42C-414A-96BA-CCBD54D34803}"/>
              </a:ext>
            </a:extLst>
          </p:cNvPr>
          <p:cNvGrpSpPr/>
          <p:nvPr/>
        </p:nvGrpSpPr>
        <p:grpSpPr>
          <a:xfrm>
            <a:off x="5791473" y="3692253"/>
            <a:ext cx="304903" cy="297395"/>
            <a:chOff x="-30354000" y="3569100"/>
            <a:chExt cx="298807" cy="291450"/>
          </a:xfrm>
        </p:grpSpPr>
        <p:sp>
          <p:nvSpPr>
            <p:cNvPr id="108" name="Google Shape;208;p18">
              <a:extLst>
                <a:ext uri="{FF2B5EF4-FFF2-40B4-BE49-F238E27FC236}">
                  <a16:creationId xmlns:a16="http://schemas.microsoft.com/office/drawing/2014/main" id="{5C452D89-4327-4D5C-8FE1-E71C1677707B}"/>
                </a:ext>
              </a:extLst>
            </p:cNvPr>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09" name="Google Shape;209;p18">
              <a:extLst>
                <a:ext uri="{FF2B5EF4-FFF2-40B4-BE49-F238E27FC236}">
                  <a16:creationId xmlns:a16="http://schemas.microsoft.com/office/drawing/2014/main" id="{9D959E82-B7B2-4531-A1F4-B395D952FEB4}"/>
                </a:ext>
              </a:extLst>
            </p:cNvPr>
            <p:cNvSpPr/>
            <p:nvPr/>
          </p:nvSpPr>
          <p:spPr>
            <a:xfrm>
              <a:off x="-30192268" y="3595113"/>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10" name="Google Shape;210;p18">
              <a:extLst>
                <a:ext uri="{FF2B5EF4-FFF2-40B4-BE49-F238E27FC236}">
                  <a16:creationId xmlns:a16="http://schemas.microsoft.com/office/drawing/2014/main" id="{C196279D-909A-4FD0-8BE7-E5DB46C4D49E}"/>
                </a:ext>
              </a:extLst>
            </p:cNvPr>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11" name="Google Shape;211;p18">
              <a:extLst>
                <a:ext uri="{FF2B5EF4-FFF2-40B4-BE49-F238E27FC236}">
                  <a16:creationId xmlns:a16="http://schemas.microsoft.com/office/drawing/2014/main" id="{D3530C5C-8595-4488-8F8E-CC323EA02E37}"/>
                </a:ext>
              </a:extLst>
            </p:cNvPr>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12" name="Google Shape;212;p18">
              <a:extLst>
                <a:ext uri="{FF2B5EF4-FFF2-40B4-BE49-F238E27FC236}">
                  <a16:creationId xmlns:a16="http://schemas.microsoft.com/office/drawing/2014/main" id="{1109B3CD-049C-4753-A450-601D8AF66AD7}"/>
                </a:ext>
              </a:extLst>
            </p:cNvPr>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13" name="Google Shape;213;p18">
              <a:extLst>
                <a:ext uri="{FF2B5EF4-FFF2-40B4-BE49-F238E27FC236}">
                  <a16:creationId xmlns:a16="http://schemas.microsoft.com/office/drawing/2014/main" id="{4E01ACAC-28C9-4046-8883-D6DC253215A8}"/>
                </a:ext>
              </a:extLst>
            </p:cNvPr>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114" name="Google Shape;180;p18">
            <a:extLst>
              <a:ext uri="{FF2B5EF4-FFF2-40B4-BE49-F238E27FC236}">
                <a16:creationId xmlns:a16="http://schemas.microsoft.com/office/drawing/2014/main" id="{99178FE2-0E95-4EFC-A3FF-19573C5080B7}"/>
              </a:ext>
            </a:extLst>
          </p:cNvPr>
          <p:cNvSpPr txBox="1"/>
          <p:nvPr/>
        </p:nvSpPr>
        <p:spPr>
          <a:xfrm>
            <a:off x="6152413" y="3652729"/>
            <a:ext cx="19362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dirty="0">
                <a:solidFill>
                  <a:schemeClr val="dk1"/>
                </a:solidFill>
                <a:latin typeface="Livvic"/>
                <a:ea typeface="Livvic"/>
                <a:cs typeface="Livvic"/>
                <a:sym typeface="Livvic"/>
              </a:rPr>
              <a:t>Les </a:t>
            </a:r>
            <a:r>
              <a:rPr lang="en" sz="1600" b="1" dirty="0">
                <a:solidFill>
                  <a:schemeClr val="dk1"/>
                </a:solidFill>
                <a:latin typeface="Livvic"/>
                <a:sym typeface="Livvic"/>
              </a:rPr>
              <a:t>interfaces</a:t>
            </a:r>
            <a:r>
              <a:rPr lang="en" sz="1600" b="1" dirty="0">
                <a:solidFill>
                  <a:schemeClr val="dk1"/>
                </a:solidFill>
                <a:latin typeface="Livvic"/>
                <a:ea typeface="Livvic"/>
                <a:cs typeface="Livvic"/>
                <a:sym typeface="Livvic"/>
              </a:rPr>
              <a:t> </a:t>
            </a:r>
            <a:endParaRPr sz="1600" b="1" dirty="0">
              <a:solidFill>
                <a:schemeClr val="dk1"/>
              </a:solidFill>
              <a:latin typeface="Livvic"/>
              <a:ea typeface="Livvic"/>
              <a:cs typeface="Livvic"/>
              <a:sym typeface="Livvic"/>
            </a:endParaRPr>
          </a:p>
        </p:txBody>
      </p:sp>
      <p:cxnSp>
        <p:nvCxnSpPr>
          <p:cNvPr id="115" name="Google Shape;183;p18">
            <a:extLst>
              <a:ext uri="{FF2B5EF4-FFF2-40B4-BE49-F238E27FC236}">
                <a16:creationId xmlns:a16="http://schemas.microsoft.com/office/drawing/2014/main" id="{E7739E4A-E6DA-4AD3-92BD-189E74BE3C1E}"/>
              </a:ext>
            </a:extLst>
          </p:cNvPr>
          <p:cNvCxnSpPr>
            <a:cxnSpLocks/>
          </p:cNvCxnSpPr>
          <p:nvPr/>
        </p:nvCxnSpPr>
        <p:spPr>
          <a:xfrm flipH="1">
            <a:off x="3160962" y="2127359"/>
            <a:ext cx="482700" cy="4800"/>
          </a:xfrm>
          <a:prstGeom prst="straightConnector1">
            <a:avLst/>
          </a:prstGeom>
          <a:noFill/>
          <a:ln w="28575" cap="flat" cmpd="sng">
            <a:solidFill>
              <a:schemeClr val="dk1"/>
            </a:solidFill>
            <a:prstDash val="solid"/>
            <a:round/>
            <a:headEnd type="none" w="med" len="med"/>
            <a:tailEnd type="none" w="med" len="med"/>
          </a:ln>
        </p:spPr>
      </p:cxnSp>
      <p:sp>
        <p:nvSpPr>
          <p:cNvPr id="116" name="Google Shape;188;p18">
            <a:extLst>
              <a:ext uri="{FF2B5EF4-FFF2-40B4-BE49-F238E27FC236}">
                <a16:creationId xmlns:a16="http://schemas.microsoft.com/office/drawing/2014/main" id="{7DEEC556-2167-4F85-B3D2-B157A6EB8FA6}"/>
              </a:ext>
            </a:extLst>
          </p:cNvPr>
          <p:cNvSpPr/>
          <p:nvPr/>
        </p:nvSpPr>
        <p:spPr>
          <a:xfrm>
            <a:off x="2220612" y="2556132"/>
            <a:ext cx="927350" cy="641875"/>
          </a:xfrm>
          <a:custGeom>
            <a:avLst/>
            <a:gdLst/>
            <a:ahLst/>
            <a:cxnLst/>
            <a:rect l="l" t="t" r="r" b="b"/>
            <a:pathLst>
              <a:path w="37094" h="25675" extrusionOk="0">
                <a:moveTo>
                  <a:pt x="0" y="24648"/>
                </a:moveTo>
                <a:lnTo>
                  <a:pt x="18486" y="0"/>
                </a:lnTo>
                <a:lnTo>
                  <a:pt x="37094" y="25675"/>
                </a:lnTo>
                <a:close/>
              </a:path>
            </a:pathLst>
          </a:custGeom>
          <a:solidFill>
            <a:srgbClr val="FFC0A7"/>
          </a:solidFill>
          <a:ln>
            <a:noFill/>
          </a:ln>
        </p:spPr>
      </p:sp>
      <p:grpSp>
        <p:nvGrpSpPr>
          <p:cNvPr id="117" name="Google Shape;194;p18">
            <a:extLst>
              <a:ext uri="{FF2B5EF4-FFF2-40B4-BE49-F238E27FC236}">
                <a16:creationId xmlns:a16="http://schemas.microsoft.com/office/drawing/2014/main" id="{8FC1F007-54CD-4277-BEB5-6E004127253F}"/>
              </a:ext>
            </a:extLst>
          </p:cNvPr>
          <p:cNvGrpSpPr/>
          <p:nvPr/>
        </p:nvGrpSpPr>
        <p:grpSpPr>
          <a:xfrm>
            <a:off x="2513056" y="2777560"/>
            <a:ext cx="340204" cy="298116"/>
            <a:chOff x="899850" y="871450"/>
            <a:chExt cx="483175" cy="423400"/>
          </a:xfrm>
        </p:grpSpPr>
        <p:sp>
          <p:nvSpPr>
            <p:cNvPr id="118" name="Google Shape;195;p18">
              <a:extLst>
                <a:ext uri="{FF2B5EF4-FFF2-40B4-BE49-F238E27FC236}">
                  <a16:creationId xmlns:a16="http://schemas.microsoft.com/office/drawing/2014/main" id="{87F1096C-CE73-401E-8870-29F02099F29F}"/>
                </a:ext>
              </a:extLst>
            </p:cNvPr>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119" name="Google Shape;196;p18">
              <a:extLst>
                <a:ext uri="{FF2B5EF4-FFF2-40B4-BE49-F238E27FC236}">
                  <a16:creationId xmlns:a16="http://schemas.microsoft.com/office/drawing/2014/main" id="{F29798D1-E10C-4EFD-82C7-4C18201DD222}"/>
                </a:ext>
              </a:extLst>
            </p:cNvPr>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120" name="Google Shape;197;p18">
              <a:extLst>
                <a:ext uri="{FF2B5EF4-FFF2-40B4-BE49-F238E27FC236}">
                  <a16:creationId xmlns:a16="http://schemas.microsoft.com/office/drawing/2014/main" id="{BC56807E-9D27-4366-816C-0FACACEBDFF6}"/>
                </a:ext>
              </a:extLst>
            </p:cNvPr>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121" name="Google Shape;198;p18">
              <a:extLst>
                <a:ext uri="{FF2B5EF4-FFF2-40B4-BE49-F238E27FC236}">
                  <a16:creationId xmlns:a16="http://schemas.microsoft.com/office/drawing/2014/main" id="{E8A385C1-D09C-4180-A7C1-3712997207C7}"/>
                </a:ext>
              </a:extLst>
            </p:cNvPr>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grpSp>
      <p:sp>
        <p:nvSpPr>
          <p:cNvPr id="122" name="Google Shape;171;p18">
            <a:extLst>
              <a:ext uri="{FF2B5EF4-FFF2-40B4-BE49-F238E27FC236}">
                <a16:creationId xmlns:a16="http://schemas.microsoft.com/office/drawing/2014/main" id="{917FA043-6185-42CF-8F8E-242D6D85F1C6}"/>
              </a:ext>
            </a:extLst>
          </p:cNvPr>
          <p:cNvSpPr txBox="1"/>
          <p:nvPr/>
        </p:nvSpPr>
        <p:spPr>
          <a:xfrm>
            <a:off x="226359" y="2700212"/>
            <a:ext cx="19362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ZA" sz="1600" b="1" dirty="0">
                <a:solidFill>
                  <a:schemeClr val="dk1"/>
                </a:solidFill>
                <a:latin typeface="Livvic"/>
                <a:ea typeface="Livvic"/>
                <a:cs typeface="Livvic"/>
                <a:sym typeface="Livvic"/>
              </a:rPr>
              <a:t>Plan de travail</a:t>
            </a:r>
            <a:endParaRPr lang="de-DE" sz="1600" b="1" dirty="0">
              <a:solidFill>
                <a:schemeClr val="dk1"/>
              </a:solidFill>
              <a:latin typeface="Livvic"/>
              <a:ea typeface="Livvic"/>
              <a:cs typeface="Livvic"/>
              <a:sym typeface="Livvic"/>
            </a:endParaRPr>
          </a:p>
        </p:txBody>
      </p:sp>
      <p:sp>
        <p:nvSpPr>
          <p:cNvPr id="124" name="Google Shape;193;p18">
            <a:extLst>
              <a:ext uri="{FF2B5EF4-FFF2-40B4-BE49-F238E27FC236}">
                <a16:creationId xmlns:a16="http://schemas.microsoft.com/office/drawing/2014/main" id="{35AE8A9F-EC2E-4DB8-9FE6-5D57F26B521B}"/>
              </a:ext>
            </a:extLst>
          </p:cNvPr>
          <p:cNvSpPr/>
          <p:nvPr/>
        </p:nvSpPr>
        <p:spPr>
          <a:xfrm rot="21108289">
            <a:off x="5420841" y="2582128"/>
            <a:ext cx="927457" cy="641949"/>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cxnSp>
        <p:nvCxnSpPr>
          <p:cNvPr id="125" name="Google Shape;183;p18">
            <a:extLst>
              <a:ext uri="{FF2B5EF4-FFF2-40B4-BE49-F238E27FC236}">
                <a16:creationId xmlns:a16="http://schemas.microsoft.com/office/drawing/2014/main" id="{94CB11A4-17CD-4347-92F3-F5F83C5A0C77}"/>
              </a:ext>
            </a:extLst>
          </p:cNvPr>
          <p:cNvCxnSpPr>
            <a:cxnSpLocks/>
          </p:cNvCxnSpPr>
          <p:nvPr/>
        </p:nvCxnSpPr>
        <p:spPr>
          <a:xfrm flipH="1">
            <a:off x="5158314" y="3040620"/>
            <a:ext cx="482700" cy="4800"/>
          </a:xfrm>
          <a:prstGeom prst="straightConnector1">
            <a:avLst/>
          </a:prstGeom>
          <a:noFill/>
          <a:ln w="28575" cap="flat" cmpd="sng">
            <a:solidFill>
              <a:schemeClr val="dk1"/>
            </a:solidFill>
            <a:prstDash val="solid"/>
            <a:round/>
            <a:headEnd type="none" w="med" len="med"/>
            <a:tailEnd type="none" w="med" len="med"/>
          </a:ln>
        </p:spPr>
      </p:cxnSp>
      <p:grpSp>
        <p:nvGrpSpPr>
          <p:cNvPr id="126" name="Google Shape;214;p18">
            <a:extLst>
              <a:ext uri="{FF2B5EF4-FFF2-40B4-BE49-F238E27FC236}">
                <a16:creationId xmlns:a16="http://schemas.microsoft.com/office/drawing/2014/main" id="{7B2F924C-049E-4AF4-A9B0-141515AE400D}"/>
              </a:ext>
            </a:extLst>
          </p:cNvPr>
          <p:cNvGrpSpPr/>
          <p:nvPr/>
        </p:nvGrpSpPr>
        <p:grpSpPr>
          <a:xfrm>
            <a:off x="5764167" y="2826373"/>
            <a:ext cx="298201" cy="298201"/>
            <a:chOff x="1492675" y="4992125"/>
            <a:chExt cx="481825" cy="481825"/>
          </a:xfrm>
        </p:grpSpPr>
        <p:sp>
          <p:nvSpPr>
            <p:cNvPr id="127" name="Google Shape;215;p18">
              <a:extLst>
                <a:ext uri="{FF2B5EF4-FFF2-40B4-BE49-F238E27FC236}">
                  <a16:creationId xmlns:a16="http://schemas.microsoft.com/office/drawing/2014/main" id="{257BD62E-133D-4A78-90F2-9FD3BC2196F6}"/>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128" name="Google Shape;216;p18">
              <a:extLst>
                <a:ext uri="{FF2B5EF4-FFF2-40B4-BE49-F238E27FC236}">
                  <a16:creationId xmlns:a16="http://schemas.microsoft.com/office/drawing/2014/main" id="{72BC57BB-E646-425D-8E48-56CA403758DD}"/>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grpSp>
      <p:cxnSp>
        <p:nvCxnSpPr>
          <p:cNvPr id="129" name="Google Shape;183;p18">
            <a:extLst>
              <a:ext uri="{FF2B5EF4-FFF2-40B4-BE49-F238E27FC236}">
                <a16:creationId xmlns:a16="http://schemas.microsoft.com/office/drawing/2014/main" id="{7F8E4390-9912-4365-A4F6-5B4E6054CDCC}"/>
              </a:ext>
            </a:extLst>
          </p:cNvPr>
          <p:cNvCxnSpPr>
            <a:cxnSpLocks/>
          </p:cNvCxnSpPr>
          <p:nvPr/>
        </p:nvCxnSpPr>
        <p:spPr>
          <a:xfrm flipH="1">
            <a:off x="2992868" y="2982586"/>
            <a:ext cx="482700" cy="4800"/>
          </a:xfrm>
          <a:prstGeom prst="straightConnector1">
            <a:avLst/>
          </a:prstGeom>
          <a:noFill/>
          <a:ln w="28575" cap="flat" cmpd="sng">
            <a:solidFill>
              <a:schemeClr val="dk1"/>
            </a:solidFill>
            <a:prstDash val="solid"/>
            <a:round/>
            <a:headEnd type="none" w="med" len="med"/>
            <a:tailEnd type="none" w="med" len="med"/>
          </a:ln>
        </p:spPr>
      </p:cxnSp>
      <p:sp>
        <p:nvSpPr>
          <p:cNvPr id="14" name="TextBox 13">
            <a:extLst>
              <a:ext uri="{FF2B5EF4-FFF2-40B4-BE49-F238E27FC236}">
                <a16:creationId xmlns:a16="http://schemas.microsoft.com/office/drawing/2014/main" id="{AE27DEEA-7845-4731-86B2-100934DAEBA5}"/>
              </a:ext>
            </a:extLst>
          </p:cNvPr>
          <p:cNvSpPr txBox="1"/>
          <p:nvPr/>
        </p:nvSpPr>
        <p:spPr>
          <a:xfrm>
            <a:off x="6480264" y="2787168"/>
            <a:ext cx="2461260" cy="338554"/>
          </a:xfrm>
          <a:prstGeom prst="rect">
            <a:avLst/>
          </a:prstGeom>
          <a:noFill/>
        </p:spPr>
        <p:txBody>
          <a:bodyPr wrap="square" rtlCol="0">
            <a:spAutoFit/>
          </a:bodyPr>
          <a:lstStyle/>
          <a:p>
            <a:r>
              <a:rPr lang="fr-FR" sz="1600" b="1" dirty="0">
                <a:solidFill>
                  <a:schemeClr val="dk1"/>
                </a:solidFill>
                <a:latin typeface="Livvic"/>
              </a:rPr>
              <a:t>Pl</a:t>
            </a:r>
            <a:r>
              <a:rPr lang="en-ZA" sz="1600" b="1" dirty="0">
                <a:solidFill>
                  <a:schemeClr val="dk1"/>
                </a:solidFill>
                <a:latin typeface="Livvic"/>
              </a:rPr>
              <a:t>an de</a:t>
            </a:r>
            <a:r>
              <a:rPr lang="en-ZA" sz="1200" dirty="0"/>
              <a:t> </a:t>
            </a:r>
            <a:r>
              <a:rPr lang="en-ZA" sz="1600" b="1" dirty="0">
                <a:solidFill>
                  <a:schemeClr val="dk1"/>
                </a:solidFill>
                <a:latin typeface="Livvic"/>
              </a:rPr>
              <a:t>navigation</a:t>
            </a:r>
            <a:endParaRPr lang="de-DE" sz="1600" b="1" dirty="0">
              <a:solidFill>
                <a:schemeClr val="dk1"/>
              </a:solidFill>
              <a:latin typeface="Livvic"/>
            </a:endParaRPr>
          </a:p>
        </p:txBody>
      </p:sp>
      <p:sp>
        <p:nvSpPr>
          <p:cNvPr id="15" name="TextBox 14">
            <a:extLst>
              <a:ext uri="{FF2B5EF4-FFF2-40B4-BE49-F238E27FC236}">
                <a16:creationId xmlns:a16="http://schemas.microsoft.com/office/drawing/2014/main" id="{F07C820B-2457-4695-BC3F-F576F92D5458}"/>
              </a:ext>
            </a:extLst>
          </p:cNvPr>
          <p:cNvSpPr txBox="1"/>
          <p:nvPr/>
        </p:nvSpPr>
        <p:spPr>
          <a:xfrm>
            <a:off x="5715177" y="1867513"/>
            <a:ext cx="2114020" cy="338554"/>
          </a:xfrm>
          <a:prstGeom prst="rect">
            <a:avLst/>
          </a:prstGeom>
          <a:noFill/>
        </p:spPr>
        <p:txBody>
          <a:bodyPr wrap="square" rtlCol="0">
            <a:spAutoFit/>
          </a:bodyPr>
          <a:lstStyle/>
          <a:p>
            <a:pPr algn="ctr"/>
            <a:r>
              <a:rPr lang="fr-FR" sz="1600" b="1" dirty="0">
                <a:solidFill>
                  <a:schemeClr val="dk1"/>
                </a:solidFill>
                <a:latin typeface="Livvic"/>
              </a:rPr>
              <a:t>Tests</a:t>
            </a:r>
            <a:endParaRPr lang="de-DE"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barn(inVertical)">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63">
                                            <p:txEl>
                                              <p:pRg st="0" end="0"/>
                                            </p:txEl>
                                          </p:spTgt>
                                        </p:tgtEl>
                                        <p:attrNameLst>
                                          <p:attrName>style.visibility</p:attrName>
                                        </p:attrNameLst>
                                      </p:cBhvr>
                                      <p:to>
                                        <p:strVal val="visible"/>
                                      </p:to>
                                    </p:set>
                                    <p:animEffect transition="in" filter="fade">
                                      <p:cBhvr>
                                        <p:cTn id="12" dur="1000"/>
                                        <p:tgtEl>
                                          <p:spTgt spid="163">
                                            <p:txEl>
                                              <p:pRg st="0" end="0"/>
                                            </p:txEl>
                                          </p:spTgt>
                                        </p:tgtEl>
                                      </p:cBhvr>
                                    </p:animEffect>
                                    <p:anim calcmode="lin" valueType="num">
                                      <p:cBhvr>
                                        <p:cTn id="13" dur="1000" fill="hold"/>
                                        <p:tgtEl>
                                          <p:spTgt spid="16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07"/>
                                        </p:tgtEl>
                                        <p:attrNameLst>
                                          <p:attrName>style.visibility</p:attrName>
                                        </p:attrNameLst>
                                      </p:cBhvr>
                                      <p:to>
                                        <p:strVal val="visible"/>
                                      </p:to>
                                    </p:set>
                                    <p:animEffect transition="in" filter="fade">
                                      <p:cBhvr>
                                        <p:cTn id="19" dur="500"/>
                                        <p:tgtEl>
                                          <p:spTgt spid="207"/>
                                        </p:tgtEl>
                                      </p:cBhvr>
                                    </p:animEffect>
                                  </p:childTnLst>
                                </p:cTn>
                              </p:par>
                              <p:par>
                                <p:cTn id="20" presetID="10" presetClass="entr" presetSubtype="0" fill="hold" nodeType="withEffect">
                                  <p:stCondLst>
                                    <p:cond delay="0"/>
                                  </p:stCondLst>
                                  <p:childTnLst>
                                    <p:set>
                                      <p:cBhvr>
                                        <p:cTn id="21" dur="1" fill="hold">
                                          <p:stCondLst>
                                            <p:cond delay="0"/>
                                          </p:stCondLst>
                                        </p:cTn>
                                        <p:tgtEl>
                                          <p:spTgt spid="188"/>
                                        </p:tgtEl>
                                        <p:attrNameLst>
                                          <p:attrName>style.visibility</p:attrName>
                                        </p:attrNameLst>
                                      </p:cBhvr>
                                      <p:to>
                                        <p:strVal val="visible"/>
                                      </p:to>
                                    </p:set>
                                    <p:animEffect transition="in" filter="fade">
                                      <p:cBhvr>
                                        <p:cTn id="22" dur="500"/>
                                        <p:tgtEl>
                                          <p:spTgt spid="188"/>
                                        </p:tgtEl>
                                      </p:cBhvr>
                                    </p:animEffect>
                                  </p:childTnLst>
                                </p:cTn>
                              </p:par>
                              <p:par>
                                <p:cTn id="23" presetID="10" presetClass="entr" presetSubtype="0" fill="hold" nodeType="withEffect">
                                  <p:stCondLst>
                                    <p:cond delay="0"/>
                                  </p:stCondLst>
                                  <p:childTnLst>
                                    <p:set>
                                      <p:cBhvr>
                                        <p:cTn id="24" dur="1" fill="hold">
                                          <p:stCondLst>
                                            <p:cond delay="0"/>
                                          </p:stCondLst>
                                        </p:cTn>
                                        <p:tgtEl>
                                          <p:spTgt spid="184"/>
                                        </p:tgtEl>
                                        <p:attrNameLst>
                                          <p:attrName>style.visibility</p:attrName>
                                        </p:attrNameLst>
                                      </p:cBhvr>
                                      <p:to>
                                        <p:strVal val="visible"/>
                                      </p:to>
                                    </p:set>
                                    <p:animEffect transition="in" filter="fade">
                                      <p:cBhvr>
                                        <p:cTn id="25" dur="500"/>
                                        <p:tgtEl>
                                          <p:spTgt spid="18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7">
                                            <p:txEl>
                                              <p:pRg st="0" end="0"/>
                                            </p:txEl>
                                          </p:spTgt>
                                        </p:tgtEl>
                                        <p:attrNameLst>
                                          <p:attrName>style.visibility</p:attrName>
                                        </p:attrNameLst>
                                      </p:cBhvr>
                                      <p:to>
                                        <p:strVal val="visible"/>
                                      </p:to>
                                    </p:set>
                                    <p:animEffect transition="in" filter="fade">
                                      <p:cBhvr>
                                        <p:cTn id="30" dur="500"/>
                                        <p:tgtEl>
                                          <p:spTgt spid="177">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fade">
                                      <p:cBhvr>
                                        <p:cTn id="35" dur="500"/>
                                        <p:tgtEl>
                                          <p:spTgt spid="86"/>
                                        </p:tgtEl>
                                      </p:cBhvr>
                                    </p:animEffect>
                                  </p:childTnLst>
                                </p:cTn>
                              </p:par>
                              <p:par>
                                <p:cTn id="36" presetID="10" presetClass="entr" presetSubtype="0" fill="hold" nodeType="withEffect">
                                  <p:stCondLst>
                                    <p:cond delay="0"/>
                                  </p:stCondLst>
                                  <p:childTnLst>
                                    <p:set>
                                      <p:cBhvr>
                                        <p:cTn id="37" dur="1" fill="hold">
                                          <p:stCondLst>
                                            <p:cond delay="0"/>
                                          </p:stCondLst>
                                        </p:cTn>
                                        <p:tgtEl>
                                          <p:spTgt spid="115"/>
                                        </p:tgtEl>
                                        <p:attrNameLst>
                                          <p:attrName>style.visibility</p:attrName>
                                        </p:attrNameLst>
                                      </p:cBhvr>
                                      <p:to>
                                        <p:strVal val="visible"/>
                                      </p:to>
                                    </p:set>
                                    <p:animEffect transition="in" filter="fade">
                                      <p:cBhvr>
                                        <p:cTn id="38" dur="500"/>
                                        <p:tgtEl>
                                          <p:spTgt spid="115"/>
                                        </p:tgtEl>
                                      </p:cBhvr>
                                    </p:animEffect>
                                  </p:childTnLst>
                                </p:cTn>
                              </p:par>
                              <p:par>
                                <p:cTn id="39" presetID="10" presetClass="entr" presetSubtype="0" fill="hold" nodeType="withEffect">
                                  <p:stCondLst>
                                    <p:cond delay="0"/>
                                  </p:stCondLst>
                                  <p:childTnLst>
                                    <p:set>
                                      <p:cBhvr>
                                        <p:cTn id="40" dur="1" fill="hold">
                                          <p:stCondLst>
                                            <p:cond delay="0"/>
                                          </p:stCondLst>
                                        </p:cTn>
                                        <p:tgtEl>
                                          <p:spTgt spid="87"/>
                                        </p:tgtEl>
                                        <p:attrNameLst>
                                          <p:attrName>style.visibility</p:attrName>
                                        </p:attrNameLst>
                                      </p:cBhvr>
                                      <p:to>
                                        <p:strVal val="visible"/>
                                      </p:to>
                                    </p:set>
                                    <p:animEffect transition="in" filter="fade">
                                      <p:cBhvr>
                                        <p:cTn id="41" dur="500"/>
                                        <p:tgtEl>
                                          <p:spTgt spid="8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4">
                                            <p:txEl>
                                              <p:pRg st="0" end="0"/>
                                            </p:txEl>
                                          </p:spTgt>
                                        </p:tgtEl>
                                        <p:attrNameLst>
                                          <p:attrName>style.visibility</p:attrName>
                                        </p:attrNameLst>
                                      </p:cBhvr>
                                      <p:to>
                                        <p:strVal val="visible"/>
                                      </p:to>
                                    </p:set>
                                    <p:animEffect transition="in" filter="fade">
                                      <p:cBhvr>
                                        <p:cTn id="46" dur="500"/>
                                        <p:tgtEl>
                                          <p:spTgt spid="104">
                                            <p:txEl>
                                              <p:pRg st="0" end="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04">
                                            <p:txEl>
                                              <p:pRg st="1" end="1"/>
                                            </p:txEl>
                                          </p:spTgt>
                                        </p:tgtEl>
                                        <p:attrNameLst>
                                          <p:attrName>style.visibility</p:attrName>
                                        </p:attrNameLst>
                                      </p:cBhvr>
                                      <p:to>
                                        <p:strVal val="visible"/>
                                      </p:to>
                                    </p:set>
                                    <p:animEffect transition="in" filter="fade">
                                      <p:cBhvr>
                                        <p:cTn id="49" dur="500"/>
                                        <p:tgtEl>
                                          <p:spTgt spid="104">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29"/>
                                        </p:tgtEl>
                                        <p:attrNameLst>
                                          <p:attrName>style.visibility</p:attrName>
                                        </p:attrNameLst>
                                      </p:cBhvr>
                                      <p:to>
                                        <p:strVal val="visible"/>
                                      </p:to>
                                    </p:set>
                                    <p:animEffect transition="in" filter="fade">
                                      <p:cBhvr>
                                        <p:cTn id="54" dur="500"/>
                                        <p:tgtEl>
                                          <p:spTgt spid="129"/>
                                        </p:tgtEl>
                                      </p:cBhvr>
                                    </p:animEffect>
                                  </p:childTnLst>
                                </p:cTn>
                              </p:par>
                              <p:par>
                                <p:cTn id="55" presetID="10" presetClass="entr" presetSubtype="0" fill="hold" nodeType="withEffect">
                                  <p:stCondLst>
                                    <p:cond delay="0"/>
                                  </p:stCondLst>
                                  <p:childTnLst>
                                    <p:set>
                                      <p:cBhvr>
                                        <p:cTn id="56" dur="1" fill="hold">
                                          <p:stCondLst>
                                            <p:cond delay="0"/>
                                          </p:stCondLst>
                                        </p:cTn>
                                        <p:tgtEl>
                                          <p:spTgt spid="116"/>
                                        </p:tgtEl>
                                        <p:attrNameLst>
                                          <p:attrName>style.visibility</p:attrName>
                                        </p:attrNameLst>
                                      </p:cBhvr>
                                      <p:to>
                                        <p:strVal val="visible"/>
                                      </p:to>
                                    </p:set>
                                    <p:animEffect transition="in" filter="fade">
                                      <p:cBhvr>
                                        <p:cTn id="57" dur="500"/>
                                        <p:tgtEl>
                                          <p:spTgt spid="116"/>
                                        </p:tgtEl>
                                      </p:cBhvr>
                                    </p:animEffect>
                                  </p:childTnLst>
                                </p:cTn>
                              </p:par>
                              <p:par>
                                <p:cTn id="58" presetID="10" presetClass="entr" presetSubtype="0" fill="hold" nodeType="withEffect">
                                  <p:stCondLst>
                                    <p:cond delay="0"/>
                                  </p:stCondLst>
                                  <p:childTnLst>
                                    <p:set>
                                      <p:cBhvr>
                                        <p:cTn id="59" dur="1" fill="hold">
                                          <p:stCondLst>
                                            <p:cond delay="0"/>
                                          </p:stCondLst>
                                        </p:cTn>
                                        <p:tgtEl>
                                          <p:spTgt spid="117"/>
                                        </p:tgtEl>
                                        <p:attrNameLst>
                                          <p:attrName>style.visibility</p:attrName>
                                        </p:attrNameLst>
                                      </p:cBhvr>
                                      <p:to>
                                        <p:strVal val="visible"/>
                                      </p:to>
                                    </p:set>
                                    <p:animEffect transition="in" filter="fade">
                                      <p:cBhvr>
                                        <p:cTn id="60" dur="500"/>
                                        <p:tgtEl>
                                          <p:spTgt spid="11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22">
                                            <p:txEl>
                                              <p:pRg st="0" end="0"/>
                                            </p:txEl>
                                          </p:spTgt>
                                        </p:tgtEl>
                                        <p:attrNameLst>
                                          <p:attrName>style.visibility</p:attrName>
                                        </p:attrNameLst>
                                      </p:cBhvr>
                                      <p:to>
                                        <p:strVal val="visible"/>
                                      </p:to>
                                    </p:set>
                                    <p:animEffect transition="in" filter="fade">
                                      <p:cBhvr>
                                        <p:cTn id="65" dur="500"/>
                                        <p:tgtEl>
                                          <p:spTgt spid="122">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82"/>
                                        </p:tgtEl>
                                        <p:attrNameLst>
                                          <p:attrName>style.visibility</p:attrName>
                                        </p:attrNameLst>
                                      </p:cBhvr>
                                      <p:to>
                                        <p:strVal val="visible"/>
                                      </p:to>
                                    </p:set>
                                    <p:animEffect transition="in" filter="fade">
                                      <p:cBhvr>
                                        <p:cTn id="70" dur="500"/>
                                        <p:tgtEl>
                                          <p:spTgt spid="182"/>
                                        </p:tgtEl>
                                      </p:cBhvr>
                                    </p:animEffect>
                                  </p:childTnLst>
                                </p:cTn>
                              </p:par>
                              <p:par>
                                <p:cTn id="71" presetID="10" presetClass="entr" presetSubtype="0" fill="hold" nodeType="withEffect">
                                  <p:stCondLst>
                                    <p:cond delay="0"/>
                                  </p:stCondLst>
                                  <p:childTnLst>
                                    <p:set>
                                      <p:cBhvr>
                                        <p:cTn id="72" dur="1" fill="hold">
                                          <p:stCondLst>
                                            <p:cond delay="0"/>
                                          </p:stCondLst>
                                        </p:cTn>
                                        <p:tgtEl>
                                          <p:spTgt spid="214"/>
                                        </p:tgtEl>
                                        <p:attrNameLst>
                                          <p:attrName>style.visibility</p:attrName>
                                        </p:attrNameLst>
                                      </p:cBhvr>
                                      <p:to>
                                        <p:strVal val="visible"/>
                                      </p:to>
                                    </p:set>
                                    <p:animEffect transition="in" filter="fade">
                                      <p:cBhvr>
                                        <p:cTn id="73" dur="500"/>
                                        <p:tgtEl>
                                          <p:spTgt spid="214"/>
                                        </p:tgtEl>
                                      </p:cBhvr>
                                    </p:animEffect>
                                  </p:childTnLst>
                                </p:cTn>
                              </p:par>
                              <p:par>
                                <p:cTn id="74" presetID="10" presetClass="entr" presetSubtype="0" fill="hold" nodeType="withEffect">
                                  <p:stCondLst>
                                    <p:cond delay="0"/>
                                  </p:stCondLst>
                                  <p:childTnLst>
                                    <p:set>
                                      <p:cBhvr>
                                        <p:cTn id="75" dur="1" fill="hold">
                                          <p:stCondLst>
                                            <p:cond delay="0"/>
                                          </p:stCondLst>
                                        </p:cTn>
                                        <p:tgtEl>
                                          <p:spTgt spid="189"/>
                                        </p:tgtEl>
                                        <p:attrNameLst>
                                          <p:attrName>style.visibility</p:attrName>
                                        </p:attrNameLst>
                                      </p:cBhvr>
                                      <p:to>
                                        <p:strVal val="visible"/>
                                      </p:to>
                                    </p:set>
                                    <p:animEffect transition="in" filter="fade">
                                      <p:cBhvr>
                                        <p:cTn id="76" dur="500"/>
                                        <p:tgtEl>
                                          <p:spTgt spid="18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74">
                                            <p:txEl>
                                              <p:pRg st="0" end="0"/>
                                            </p:txEl>
                                          </p:spTgt>
                                        </p:tgtEl>
                                        <p:attrNameLst>
                                          <p:attrName>style.visibility</p:attrName>
                                        </p:attrNameLst>
                                      </p:cBhvr>
                                      <p:to>
                                        <p:strVal val="visible"/>
                                      </p:to>
                                    </p:set>
                                    <p:animEffect transition="in" filter="fade">
                                      <p:cBhvr>
                                        <p:cTn id="81" dur="500"/>
                                        <p:tgtEl>
                                          <p:spTgt spid="174">
                                            <p:txEl>
                                              <p:pRg st="0" end="0"/>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86"/>
                                        </p:tgtEl>
                                        <p:attrNameLst>
                                          <p:attrName>style.visibility</p:attrName>
                                        </p:attrNameLst>
                                      </p:cBhvr>
                                      <p:to>
                                        <p:strVal val="visible"/>
                                      </p:to>
                                    </p:set>
                                    <p:animEffect transition="in" filter="fade">
                                      <p:cBhvr>
                                        <p:cTn id="86" dur="500"/>
                                        <p:tgtEl>
                                          <p:spTgt spid="186"/>
                                        </p:tgtEl>
                                      </p:cBhvr>
                                    </p:animEffect>
                                  </p:childTnLst>
                                </p:cTn>
                              </p:par>
                              <p:par>
                                <p:cTn id="87" presetID="10" presetClass="entr" presetSubtype="0" fill="hold" nodeType="withEffect">
                                  <p:stCondLst>
                                    <p:cond delay="0"/>
                                  </p:stCondLst>
                                  <p:childTnLst>
                                    <p:set>
                                      <p:cBhvr>
                                        <p:cTn id="88" dur="1" fill="hold">
                                          <p:stCondLst>
                                            <p:cond delay="0"/>
                                          </p:stCondLst>
                                        </p:cTn>
                                        <p:tgtEl>
                                          <p:spTgt spid="190"/>
                                        </p:tgtEl>
                                        <p:attrNameLst>
                                          <p:attrName>style.visibility</p:attrName>
                                        </p:attrNameLst>
                                      </p:cBhvr>
                                      <p:to>
                                        <p:strVal val="visible"/>
                                      </p:to>
                                    </p:set>
                                    <p:animEffect transition="in" filter="fade">
                                      <p:cBhvr>
                                        <p:cTn id="89" dur="500"/>
                                        <p:tgtEl>
                                          <p:spTgt spid="190"/>
                                        </p:tgtEl>
                                      </p:cBhvr>
                                    </p:animEffect>
                                  </p:childTnLst>
                                </p:cTn>
                              </p:par>
                              <p:par>
                                <p:cTn id="90" presetID="10" presetClass="entr" presetSubtype="0" fill="hold" nodeType="withEffect">
                                  <p:stCondLst>
                                    <p:cond delay="0"/>
                                  </p:stCondLst>
                                  <p:childTnLst>
                                    <p:set>
                                      <p:cBhvr>
                                        <p:cTn id="91" dur="1" fill="hold">
                                          <p:stCondLst>
                                            <p:cond delay="0"/>
                                          </p:stCondLst>
                                        </p:cTn>
                                        <p:tgtEl>
                                          <p:spTgt spid="217"/>
                                        </p:tgtEl>
                                        <p:attrNameLst>
                                          <p:attrName>style.visibility</p:attrName>
                                        </p:attrNameLst>
                                      </p:cBhvr>
                                      <p:to>
                                        <p:strVal val="visible"/>
                                      </p:to>
                                    </p:set>
                                    <p:animEffect transition="in" filter="fade">
                                      <p:cBhvr>
                                        <p:cTn id="92" dur="500"/>
                                        <p:tgtEl>
                                          <p:spTgt spid="21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65">
                                            <p:txEl>
                                              <p:pRg st="0" end="0"/>
                                            </p:txEl>
                                          </p:spTgt>
                                        </p:tgtEl>
                                        <p:attrNameLst>
                                          <p:attrName>style.visibility</p:attrName>
                                        </p:attrNameLst>
                                      </p:cBhvr>
                                      <p:to>
                                        <p:strVal val="visible"/>
                                      </p:to>
                                    </p:set>
                                    <p:animEffect transition="in" filter="fade">
                                      <p:cBhvr>
                                        <p:cTn id="97" dur="500"/>
                                        <p:tgtEl>
                                          <p:spTgt spid="165">
                                            <p:txEl>
                                              <p:pRg st="0" end="0"/>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85"/>
                                        </p:tgtEl>
                                        <p:attrNameLst>
                                          <p:attrName>style.visibility</p:attrName>
                                        </p:attrNameLst>
                                      </p:cBhvr>
                                      <p:to>
                                        <p:strVal val="visible"/>
                                      </p:to>
                                    </p:set>
                                    <p:animEffect transition="in" filter="fade">
                                      <p:cBhvr>
                                        <p:cTn id="102" dur="500"/>
                                        <p:tgtEl>
                                          <p:spTgt spid="185"/>
                                        </p:tgtEl>
                                      </p:cBhvr>
                                    </p:animEffect>
                                  </p:childTnLst>
                                </p:cTn>
                              </p:par>
                              <p:par>
                                <p:cTn id="103" presetID="10" presetClass="entr" presetSubtype="0" fill="hold" nodeType="withEffect">
                                  <p:stCondLst>
                                    <p:cond delay="0"/>
                                  </p:stCondLst>
                                  <p:childTnLst>
                                    <p:set>
                                      <p:cBhvr>
                                        <p:cTn id="104" dur="1" fill="hold">
                                          <p:stCondLst>
                                            <p:cond delay="0"/>
                                          </p:stCondLst>
                                        </p:cTn>
                                        <p:tgtEl>
                                          <p:spTgt spid="194"/>
                                        </p:tgtEl>
                                        <p:attrNameLst>
                                          <p:attrName>style.visibility</p:attrName>
                                        </p:attrNameLst>
                                      </p:cBhvr>
                                      <p:to>
                                        <p:strVal val="visible"/>
                                      </p:to>
                                    </p:set>
                                    <p:animEffect transition="in" filter="fade">
                                      <p:cBhvr>
                                        <p:cTn id="105" dur="500"/>
                                        <p:tgtEl>
                                          <p:spTgt spid="194"/>
                                        </p:tgtEl>
                                      </p:cBhvr>
                                    </p:animEffect>
                                  </p:childTnLst>
                                </p:cTn>
                              </p:par>
                              <p:par>
                                <p:cTn id="106" presetID="10" presetClass="entr" presetSubtype="0" fill="hold" nodeType="withEffect">
                                  <p:stCondLst>
                                    <p:cond delay="0"/>
                                  </p:stCondLst>
                                  <p:childTnLst>
                                    <p:set>
                                      <p:cBhvr>
                                        <p:cTn id="107" dur="1" fill="hold">
                                          <p:stCondLst>
                                            <p:cond delay="0"/>
                                          </p:stCondLst>
                                        </p:cTn>
                                        <p:tgtEl>
                                          <p:spTgt spid="191"/>
                                        </p:tgtEl>
                                        <p:attrNameLst>
                                          <p:attrName>style.visibility</p:attrName>
                                        </p:attrNameLst>
                                      </p:cBhvr>
                                      <p:to>
                                        <p:strVal val="visible"/>
                                      </p:to>
                                    </p:set>
                                    <p:animEffect transition="in" filter="fade">
                                      <p:cBhvr>
                                        <p:cTn id="108" dur="500"/>
                                        <p:tgtEl>
                                          <p:spTgt spid="19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168">
                                            <p:txEl>
                                              <p:pRg st="0" end="0"/>
                                            </p:txEl>
                                          </p:spTgt>
                                        </p:tgtEl>
                                        <p:attrNameLst>
                                          <p:attrName>style.visibility</p:attrName>
                                        </p:attrNameLst>
                                      </p:cBhvr>
                                      <p:to>
                                        <p:strVal val="visible"/>
                                      </p:to>
                                    </p:set>
                                    <p:animEffect transition="in" filter="fade">
                                      <p:cBhvr>
                                        <p:cTn id="113" dur="500"/>
                                        <p:tgtEl>
                                          <p:spTgt spid="168">
                                            <p:txEl>
                                              <p:pRg st="0" end="0"/>
                                            </p:txEl>
                                          </p:spTgt>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168">
                                            <p:txEl>
                                              <p:pRg st="1" end="1"/>
                                            </p:txEl>
                                          </p:spTgt>
                                        </p:tgtEl>
                                        <p:attrNameLst>
                                          <p:attrName>style.visibility</p:attrName>
                                        </p:attrNameLst>
                                      </p:cBhvr>
                                      <p:to>
                                        <p:strVal val="visible"/>
                                      </p:to>
                                    </p:set>
                                    <p:animEffect transition="in" filter="fade">
                                      <p:cBhvr>
                                        <p:cTn id="118" dur="500"/>
                                        <p:tgtEl>
                                          <p:spTgt spid="168">
                                            <p:txEl>
                                              <p:pRg st="1" end="1"/>
                                            </p:txEl>
                                          </p:spTgt>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199"/>
                                        </p:tgtEl>
                                        <p:attrNameLst>
                                          <p:attrName>style.visibility</p:attrName>
                                        </p:attrNameLst>
                                      </p:cBhvr>
                                      <p:to>
                                        <p:strVal val="visible"/>
                                      </p:to>
                                    </p:set>
                                    <p:animEffect transition="in" filter="fade">
                                      <p:cBhvr>
                                        <p:cTn id="123" dur="500"/>
                                        <p:tgtEl>
                                          <p:spTgt spid="199"/>
                                        </p:tgtEl>
                                      </p:cBhvr>
                                    </p:animEffect>
                                  </p:childTnLst>
                                </p:cTn>
                              </p:par>
                              <p:par>
                                <p:cTn id="124" presetID="10" presetClass="entr" presetSubtype="0" fill="hold" nodeType="withEffect">
                                  <p:stCondLst>
                                    <p:cond delay="0"/>
                                  </p:stCondLst>
                                  <p:childTnLst>
                                    <p:set>
                                      <p:cBhvr>
                                        <p:cTn id="125" dur="1" fill="hold">
                                          <p:stCondLst>
                                            <p:cond delay="0"/>
                                          </p:stCondLst>
                                        </p:cTn>
                                        <p:tgtEl>
                                          <p:spTgt spid="192"/>
                                        </p:tgtEl>
                                        <p:attrNameLst>
                                          <p:attrName>style.visibility</p:attrName>
                                        </p:attrNameLst>
                                      </p:cBhvr>
                                      <p:to>
                                        <p:strVal val="visible"/>
                                      </p:to>
                                    </p:set>
                                    <p:animEffect transition="in" filter="fade">
                                      <p:cBhvr>
                                        <p:cTn id="126" dur="500"/>
                                        <p:tgtEl>
                                          <p:spTgt spid="192"/>
                                        </p:tgtEl>
                                      </p:cBhvr>
                                    </p:animEffect>
                                  </p:childTnLst>
                                </p:cTn>
                              </p:par>
                              <p:par>
                                <p:cTn id="127" presetID="10" presetClass="entr" presetSubtype="0" fill="hold" nodeType="withEffect">
                                  <p:stCondLst>
                                    <p:cond delay="0"/>
                                  </p:stCondLst>
                                  <p:childTnLst>
                                    <p:set>
                                      <p:cBhvr>
                                        <p:cTn id="128" dur="1" fill="hold">
                                          <p:stCondLst>
                                            <p:cond delay="0"/>
                                          </p:stCondLst>
                                        </p:cTn>
                                        <p:tgtEl>
                                          <p:spTgt spid="183"/>
                                        </p:tgtEl>
                                        <p:attrNameLst>
                                          <p:attrName>style.visibility</p:attrName>
                                        </p:attrNameLst>
                                      </p:cBhvr>
                                      <p:to>
                                        <p:strVal val="visible"/>
                                      </p:to>
                                    </p:set>
                                    <p:animEffect transition="in" filter="fade">
                                      <p:cBhvr>
                                        <p:cTn id="129" dur="500"/>
                                        <p:tgtEl>
                                          <p:spTgt spid="183"/>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15">
                                            <p:txEl>
                                              <p:pRg st="0" end="0"/>
                                            </p:txEl>
                                          </p:spTgt>
                                        </p:tgtEl>
                                        <p:attrNameLst>
                                          <p:attrName>style.visibility</p:attrName>
                                        </p:attrNameLst>
                                      </p:cBhvr>
                                      <p:to>
                                        <p:strVal val="visible"/>
                                      </p:to>
                                    </p:set>
                                    <p:animEffect transition="in" filter="fade">
                                      <p:cBhvr>
                                        <p:cTn id="134" dur="500"/>
                                        <p:tgtEl>
                                          <p:spTgt spid="15">
                                            <p:txEl>
                                              <p:pRg st="0" end="0"/>
                                            </p:txEl>
                                          </p:spTgt>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126"/>
                                        </p:tgtEl>
                                        <p:attrNameLst>
                                          <p:attrName>style.visibility</p:attrName>
                                        </p:attrNameLst>
                                      </p:cBhvr>
                                      <p:to>
                                        <p:strVal val="visible"/>
                                      </p:to>
                                    </p:set>
                                    <p:animEffect transition="in" filter="fade">
                                      <p:cBhvr>
                                        <p:cTn id="139" dur="500"/>
                                        <p:tgtEl>
                                          <p:spTgt spid="126"/>
                                        </p:tgtEl>
                                      </p:cBhvr>
                                    </p:animEffect>
                                  </p:childTnLst>
                                </p:cTn>
                              </p:par>
                              <p:par>
                                <p:cTn id="140" presetID="10" presetClass="entr" presetSubtype="0" fill="hold" nodeType="withEffect">
                                  <p:stCondLst>
                                    <p:cond delay="0"/>
                                  </p:stCondLst>
                                  <p:childTnLst>
                                    <p:set>
                                      <p:cBhvr>
                                        <p:cTn id="141" dur="1" fill="hold">
                                          <p:stCondLst>
                                            <p:cond delay="0"/>
                                          </p:stCondLst>
                                        </p:cTn>
                                        <p:tgtEl>
                                          <p:spTgt spid="124"/>
                                        </p:tgtEl>
                                        <p:attrNameLst>
                                          <p:attrName>style.visibility</p:attrName>
                                        </p:attrNameLst>
                                      </p:cBhvr>
                                      <p:to>
                                        <p:strVal val="visible"/>
                                      </p:to>
                                    </p:set>
                                    <p:animEffect transition="in" filter="fade">
                                      <p:cBhvr>
                                        <p:cTn id="142" dur="500"/>
                                        <p:tgtEl>
                                          <p:spTgt spid="124"/>
                                        </p:tgtEl>
                                      </p:cBhvr>
                                    </p:animEffect>
                                  </p:childTnLst>
                                </p:cTn>
                              </p:par>
                              <p:par>
                                <p:cTn id="143" presetID="10" presetClass="entr" presetSubtype="0" fill="hold" nodeType="withEffect">
                                  <p:stCondLst>
                                    <p:cond delay="0"/>
                                  </p:stCondLst>
                                  <p:childTnLst>
                                    <p:set>
                                      <p:cBhvr>
                                        <p:cTn id="144" dur="1" fill="hold">
                                          <p:stCondLst>
                                            <p:cond delay="0"/>
                                          </p:stCondLst>
                                        </p:cTn>
                                        <p:tgtEl>
                                          <p:spTgt spid="125"/>
                                        </p:tgtEl>
                                        <p:attrNameLst>
                                          <p:attrName>style.visibility</p:attrName>
                                        </p:attrNameLst>
                                      </p:cBhvr>
                                      <p:to>
                                        <p:strVal val="visible"/>
                                      </p:to>
                                    </p:set>
                                    <p:animEffect transition="in" filter="fade">
                                      <p:cBhvr>
                                        <p:cTn id="145" dur="500"/>
                                        <p:tgtEl>
                                          <p:spTgt spid="125"/>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14">
                                            <p:txEl>
                                              <p:pRg st="0" end="0"/>
                                            </p:txEl>
                                          </p:spTgt>
                                        </p:tgtEl>
                                        <p:attrNameLst>
                                          <p:attrName>style.visibility</p:attrName>
                                        </p:attrNameLst>
                                      </p:cBhvr>
                                      <p:to>
                                        <p:strVal val="visible"/>
                                      </p:to>
                                    </p:set>
                                    <p:animEffect transition="in" filter="fade">
                                      <p:cBhvr>
                                        <p:cTn id="150" dur="500"/>
                                        <p:tgtEl>
                                          <p:spTgt spid="14">
                                            <p:txEl>
                                              <p:pRg st="0" end="0"/>
                                            </p:txEl>
                                          </p:spTgt>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nodeType="clickEffect">
                                  <p:stCondLst>
                                    <p:cond delay="0"/>
                                  </p:stCondLst>
                                  <p:childTnLst>
                                    <p:set>
                                      <p:cBhvr>
                                        <p:cTn id="154" dur="1" fill="hold">
                                          <p:stCondLst>
                                            <p:cond delay="0"/>
                                          </p:stCondLst>
                                        </p:cTn>
                                        <p:tgtEl>
                                          <p:spTgt spid="105"/>
                                        </p:tgtEl>
                                        <p:attrNameLst>
                                          <p:attrName>style.visibility</p:attrName>
                                        </p:attrNameLst>
                                      </p:cBhvr>
                                      <p:to>
                                        <p:strVal val="visible"/>
                                      </p:to>
                                    </p:set>
                                    <p:animEffect transition="in" filter="fade">
                                      <p:cBhvr>
                                        <p:cTn id="155" dur="500"/>
                                        <p:tgtEl>
                                          <p:spTgt spid="105"/>
                                        </p:tgtEl>
                                      </p:cBhvr>
                                    </p:animEffect>
                                  </p:childTnLst>
                                </p:cTn>
                              </p:par>
                              <p:par>
                                <p:cTn id="156" presetID="10" presetClass="entr" presetSubtype="0" fill="hold" nodeType="withEffect">
                                  <p:stCondLst>
                                    <p:cond delay="0"/>
                                  </p:stCondLst>
                                  <p:childTnLst>
                                    <p:set>
                                      <p:cBhvr>
                                        <p:cTn id="157" dur="1" fill="hold">
                                          <p:stCondLst>
                                            <p:cond delay="0"/>
                                          </p:stCondLst>
                                        </p:cTn>
                                        <p:tgtEl>
                                          <p:spTgt spid="107"/>
                                        </p:tgtEl>
                                        <p:attrNameLst>
                                          <p:attrName>style.visibility</p:attrName>
                                        </p:attrNameLst>
                                      </p:cBhvr>
                                      <p:to>
                                        <p:strVal val="visible"/>
                                      </p:to>
                                    </p:set>
                                    <p:animEffect transition="in" filter="fade">
                                      <p:cBhvr>
                                        <p:cTn id="158" dur="500"/>
                                        <p:tgtEl>
                                          <p:spTgt spid="107"/>
                                        </p:tgtEl>
                                      </p:cBhvr>
                                    </p:animEffect>
                                  </p:childTnLst>
                                </p:cTn>
                              </p:par>
                              <p:par>
                                <p:cTn id="159" presetID="10" presetClass="entr" presetSubtype="0" fill="hold" nodeType="withEffect">
                                  <p:stCondLst>
                                    <p:cond delay="0"/>
                                  </p:stCondLst>
                                  <p:childTnLst>
                                    <p:set>
                                      <p:cBhvr>
                                        <p:cTn id="160" dur="1" fill="hold">
                                          <p:stCondLst>
                                            <p:cond delay="0"/>
                                          </p:stCondLst>
                                        </p:cTn>
                                        <p:tgtEl>
                                          <p:spTgt spid="106"/>
                                        </p:tgtEl>
                                        <p:attrNameLst>
                                          <p:attrName>style.visibility</p:attrName>
                                        </p:attrNameLst>
                                      </p:cBhvr>
                                      <p:to>
                                        <p:strVal val="visible"/>
                                      </p:to>
                                    </p:set>
                                    <p:animEffect transition="in" filter="fade">
                                      <p:cBhvr>
                                        <p:cTn id="161" dur="500"/>
                                        <p:tgtEl>
                                          <p:spTgt spid="106"/>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nodeType="clickEffect">
                                  <p:stCondLst>
                                    <p:cond delay="0"/>
                                  </p:stCondLst>
                                  <p:childTnLst>
                                    <p:set>
                                      <p:cBhvr>
                                        <p:cTn id="165" dur="1" fill="hold">
                                          <p:stCondLst>
                                            <p:cond delay="0"/>
                                          </p:stCondLst>
                                        </p:cTn>
                                        <p:tgtEl>
                                          <p:spTgt spid="114">
                                            <p:txEl>
                                              <p:pRg st="0" end="0"/>
                                            </p:txEl>
                                          </p:spTgt>
                                        </p:tgtEl>
                                        <p:attrNameLst>
                                          <p:attrName>style.visibility</p:attrName>
                                        </p:attrNameLst>
                                      </p:cBhvr>
                                      <p:to>
                                        <p:strVal val="visible"/>
                                      </p:to>
                                    </p:set>
                                    <p:animEffect transition="in" filter="fade">
                                      <p:cBhvr>
                                        <p:cTn id="166" dur="500"/>
                                        <p:tgtEl>
                                          <p:spTgt spid="114">
                                            <p:txEl>
                                              <p:pRg st="0" end="0"/>
                                            </p:txEl>
                                          </p:spTgt>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nodeType="clickEffect">
                                  <p:stCondLst>
                                    <p:cond delay="0"/>
                                  </p:stCondLst>
                                  <p:childTnLst>
                                    <p:set>
                                      <p:cBhvr>
                                        <p:cTn id="170" dur="1" fill="hold">
                                          <p:stCondLst>
                                            <p:cond delay="0"/>
                                          </p:stCondLst>
                                        </p:cTn>
                                        <p:tgtEl>
                                          <p:spTgt spid="193"/>
                                        </p:tgtEl>
                                        <p:attrNameLst>
                                          <p:attrName>style.visibility</p:attrName>
                                        </p:attrNameLst>
                                      </p:cBhvr>
                                      <p:to>
                                        <p:strVal val="visible"/>
                                      </p:to>
                                    </p:set>
                                    <p:animEffect transition="in" filter="fade">
                                      <p:cBhvr>
                                        <p:cTn id="171" dur="500"/>
                                        <p:tgtEl>
                                          <p:spTgt spid="193"/>
                                        </p:tgtEl>
                                      </p:cBhvr>
                                    </p:animEffect>
                                  </p:childTnLst>
                                </p:cTn>
                              </p:par>
                              <p:par>
                                <p:cTn id="172" presetID="10" presetClass="entr" presetSubtype="0" fill="hold" nodeType="withEffect">
                                  <p:stCondLst>
                                    <p:cond delay="0"/>
                                  </p:stCondLst>
                                  <p:childTnLst>
                                    <p:set>
                                      <p:cBhvr>
                                        <p:cTn id="173" dur="1" fill="hold">
                                          <p:stCondLst>
                                            <p:cond delay="0"/>
                                          </p:stCondLst>
                                        </p:cTn>
                                        <p:tgtEl>
                                          <p:spTgt spid="224"/>
                                        </p:tgtEl>
                                        <p:attrNameLst>
                                          <p:attrName>style.visibility</p:attrName>
                                        </p:attrNameLst>
                                      </p:cBhvr>
                                      <p:to>
                                        <p:strVal val="visible"/>
                                      </p:to>
                                    </p:set>
                                    <p:animEffect transition="in" filter="fade">
                                      <p:cBhvr>
                                        <p:cTn id="174" dur="500"/>
                                        <p:tgtEl>
                                          <p:spTgt spid="224"/>
                                        </p:tgtEl>
                                      </p:cBhvr>
                                    </p:animEffect>
                                  </p:childTnLst>
                                </p:cTn>
                              </p:par>
                              <p:par>
                                <p:cTn id="175" presetID="10" presetClass="entr" presetSubtype="0" fill="hold" nodeType="withEffect">
                                  <p:stCondLst>
                                    <p:cond delay="0"/>
                                  </p:stCondLst>
                                  <p:childTnLst>
                                    <p:set>
                                      <p:cBhvr>
                                        <p:cTn id="176" dur="1" fill="hold">
                                          <p:stCondLst>
                                            <p:cond delay="0"/>
                                          </p:stCondLst>
                                        </p:cTn>
                                        <p:tgtEl>
                                          <p:spTgt spid="187"/>
                                        </p:tgtEl>
                                        <p:attrNameLst>
                                          <p:attrName>style.visibility</p:attrName>
                                        </p:attrNameLst>
                                      </p:cBhvr>
                                      <p:to>
                                        <p:strVal val="visible"/>
                                      </p:to>
                                    </p:set>
                                    <p:animEffect transition="in" filter="fade">
                                      <p:cBhvr>
                                        <p:cTn id="177" dur="500"/>
                                        <p:tgtEl>
                                          <p:spTgt spid="187"/>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180">
                                            <p:txEl>
                                              <p:pRg st="0" end="0"/>
                                            </p:txEl>
                                          </p:spTgt>
                                        </p:tgtEl>
                                        <p:attrNameLst>
                                          <p:attrName>style.visibility</p:attrName>
                                        </p:attrNameLst>
                                      </p:cBhvr>
                                      <p:to>
                                        <p:strVal val="visible"/>
                                      </p:to>
                                    </p:set>
                                    <p:animEffect transition="in" filter="fade">
                                      <p:cBhvr>
                                        <p:cTn id="182" dur="500"/>
                                        <p:tgtEl>
                                          <p:spTgt spid="18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42;p19">
            <a:extLst>
              <a:ext uri="{FF2B5EF4-FFF2-40B4-BE49-F238E27FC236}">
                <a16:creationId xmlns:a16="http://schemas.microsoft.com/office/drawing/2014/main" id="{74065414-49F6-4004-9EB6-A9CF4561E787}"/>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180E6E84-7BF3-4EA5-AB77-BA0892A424FD}"/>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3A09FCF-8E08-47BF-BA64-D309C5CF8215}"/>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14DDDD9C-A741-4A0A-9130-402F1802691B}"/>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CA2B2A8A-67AE-41DF-887D-8E9B5A263D99}"/>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71852C79-E638-49AA-B0CF-0F8F9AFD519D}"/>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22FCB20F-4774-4319-B4EB-9B5A97975C01}"/>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55D151C6-6216-49D4-8993-3D2FACC0D58A}"/>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FA7F96EB-8F28-430E-8759-2439809A4820}"/>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398E6997-C34B-4E9D-BAEF-E5D084897CC9}"/>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92;p16">
            <a:extLst>
              <a:ext uri="{FF2B5EF4-FFF2-40B4-BE49-F238E27FC236}">
                <a16:creationId xmlns:a16="http://schemas.microsoft.com/office/drawing/2014/main" id="{DC5967F6-029B-49A8-ACDE-8B2EFCE8D1BE}"/>
              </a:ext>
            </a:extLst>
          </p:cNvPr>
          <p:cNvSpPr txBox="1">
            <a:spLocks/>
          </p:cNvSpPr>
          <p:nvPr/>
        </p:nvSpPr>
        <p:spPr>
          <a:xfrm>
            <a:off x="979532" y="596061"/>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r>
              <a:rPr lang="en" sz="2400" dirty="0">
                <a:solidFill>
                  <a:schemeClr val="accent2">
                    <a:lumMod val="75000"/>
                  </a:schemeClr>
                </a:solidFill>
              </a:rPr>
              <a:t>Plan de travail :</a:t>
            </a:r>
            <a:endParaRPr lang="de-DE" sz="2400" dirty="0">
              <a:solidFill>
                <a:schemeClr val="accent2">
                  <a:lumMod val="75000"/>
                </a:schemeClr>
              </a:solidFill>
            </a:endParaRPr>
          </a:p>
        </p:txBody>
      </p:sp>
      <p:sp>
        <p:nvSpPr>
          <p:cNvPr id="15" name="TextBox 1">
            <a:extLst>
              <a:ext uri="{FF2B5EF4-FFF2-40B4-BE49-F238E27FC236}">
                <a16:creationId xmlns:a16="http://schemas.microsoft.com/office/drawing/2014/main" id="{F44EFB1C-1F7C-4EAE-A189-036403FEBA99}"/>
              </a:ext>
            </a:extLst>
          </p:cNvPr>
          <p:cNvSpPr txBox="1"/>
          <p:nvPr/>
        </p:nvSpPr>
        <p:spPr>
          <a:xfrm>
            <a:off x="3452301" y="692603"/>
            <a:ext cx="4074566" cy="338554"/>
          </a:xfrm>
          <a:prstGeom prst="rect">
            <a:avLst/>
          </a:prstGeom>
          <a:noFill/>
        </p:spPr>
        <p:txBody>
          <a:bodyPr wrap="square" rtlCol="0">
            <a:spAutoFit/>
          </a:bodyPr>
          <a:lstStyle/>
          <a:p>
            <a:r>
              <a:rPr lang="en-ZA" sz="1600" b="1" dirty="0">
                <a:solidFill>
                  <a:schemeClr val="tx2"/>
                </a:solidFill>
              </a:rPr>
              <a:t>Diagramme de PERT :</a:t>
            </a:r>
            <a:endParaRPr lang="de-DE" sz="1600" b="1" dirty="0">
              <a:solidFill>
                <a:schemeClr val="tx2"/>
              </a:solidFill>
            </a:endParaRPr>
          </a:p>
        </p:txBody>
      </p:sp>
      <p:sp>
        <p:nvSpPr>
          <p:cNvPr id="17" name="TextBox 17">
            <a:extLst>
              <a:ext uri="{FF2B5EF4-FFF2-40B4-BE49-F238E27FC236}">
                <a16:creationId xmlns:a16="http://schemas.microsoft.com/office/drawing/2014/main" id="{FEF3B082-B38F-43BC-9BA9-D1B261BF2433}"/>
              </a:ext>
            </a:extLst>
          </p:cNvPr>
          <p:cNvSpPr txBox="1"/>
          <p:nvPr/>
        </p:nvSpPr>
        <p:spPr>
          <a:xfrm>
            <a:off x="1049866" y="1265303"/>
            <a:ext cx="5469467" cy="338554"/>
          </a:xfrm>
          <a:prstGeom prst="rect">
            <a:avLst/>
          </a:prstGeom>
          <a:noFill/>
        </p:spPr>
        <p:txBody>
          <a:bodyPr wrap="square">
            <a:spAutoFit/>
          </a:bodyPr>
          <a:lstStyle/>
          <a:p>
            <a:r>
              <a:rPr lang="fr-FR" sz="1600" dirty="0">
                <a:solidFill>
                  <a:srgbClr val="767171"/>
                </a:solidFill>
                <a:effectLst/>
                <a:latin typeface="Times New Roman" panose="02020603050405020304" pitchFamily="18" charset="0"/>
                <a:ea typeface="Calibri" panose="020F0502020204030204" pitchFamily="34" charset="0"/>
              </a:rPr>
              <a:t>Le diagramme de Pert  illustre ce déroulement dans le temps : </a:t>
            </a:r>
            <a:endParaRPr lang="de-DE" sz="1600" dirty="0"/>
          </a:p>
        </p:txBody>
      </p:sp>
      <p:pic>
        <p:nvPicPr>
          <p:cNvPr id="18" name="Image 17">
            <a:extLst>
              <a:ext uri="{FF2B5EF4-FFF2-40B4-BE49-F238E27FC236}">
                <a16:creationId xmlns:a16="http://schemas.microsoft.com/office/drawing/2014/main" id="{B480A8B4-ED8E-44F2-829E-F51AB170087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49866" y="1744539"/>
            <a:ext cx="6931025" cy="2802900"/>
          </a:xfrm>
          <a:prstGeom prst="rect">
            <a:avLst/>
          </a:prstGeom>
          <a:noFill/>
          <a:ln>
            <a:noFill/>
            <a:prstDash/>
          </a:ln>
        </p:spPr>
      </p:pic>
    </p:spTree>
    <p:extLst>
      <p:ext uri="{BB962C8B-B14F-4D97-AF65-F5344CB8AC3E}">
        <p14:creationId xmlns:p14="http://schemas.microsoft.com/office/powerpoint/2010/main" val="25095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6"/>
          <p:cNvSpPr txBox="1">
            <a:spLocks noGrp="1"/>
          </p:cNvSpPr>
          <p:nvPr>
            <p:ph type="title"/>
          </p:nvPr>
        </p:nvSpPr>
        <p:spPr>
          <a:xfrm>
            <a:off x="1183234" y="19085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accent2">
                    <a:lumMod val="75000"/>
                  </a:schemeClr>
                </a:solidFill>
              </a:rPr>
              <a:t>Analyse et conception :</a:t>
            </a:r>
            <a:endParaRPr sz="2400" b="0" dirty="0">
              <a:solidFill>
                <a:schemeClr val="accent2">
                  <a:lumMod val="75000"/>
                </a:schemeClr>
              </a:solidFill>
            </a:endParaRPr>
          </a:p>
        </p:txBody>
      </p:sp>
      <p:pic>
        <p:nvPicPr>
          <p:cNvPr id="14" name="Picture 13">
            <a:extLst>
              <a:ext uri="{FF2B5EF4-FFF2-40B4-BE49-F238E27FC236}">
                <a16:creationId xmlns:a16="http://schemas.microsoft.com/office/drawing/2014/main" id="{AB94119E-424E-42A4-9C6C-0F49C9100D96}"/>
              </a:ext>
            </a:extLst>
          </p:cNvPr>
          <p:cNvPicPr/>
          <p:nvPr/>
        </p:nvPicPr>
        <p:blipFill>
          <a:blip r:embed="rId3"/>
          <a:srcRect/>
          <a:stretch>
            <a:fillRect/>
          </a:stretch>
        </p:blipFill>
        <p:spPr>
          <a:xfrm>
            <a:off x="1257300" y="1257300"/>
            <a:ext cx="6667500" cy="3787139"/>
          </a:xfrm>
          <a:prstGeom prst="rect">
            <a:avLst/>
          </a:prstGeom>
          <a:noFill/>
          <a:ln>
            <a:noFill/>
            <a:prstDash/>
          </a:ln>
        </p:spPr>
      </p:pic>
      <p:sp>
        <p:nvSpPr>
          <p:cNvPr id="15" name="Google Shape;242;p19">
            <a:extLst>
              <a:ext uri="{FF2B5EF4-FFF2-40B4-BE49-F238E27FC236}">
                <a16:creationId xmlns:a16="http://schemas.microsoft.com/office/drawing/2014/main" id="{00592852-4EA1-4152-B22A-D2FD4461D9B8}"/>
              </a:ext>
            </a:extLst>
          </p:cNvPr>
          <p:cNvSpPr/>
          <p:nvPr/>
        </p:nvSpPr>
        <p:spPr>
          <a:xfrm rot="3473737">
            <a:off x="455191" y="116780"/>
            <a:ext cx="800513"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16" name="Google Shape;274;p19">
            <a:extLst>
              <a:ext uri="{FF2B5EF4-FFF2-40B4-BE49-F238E27FC236}">
                <a16:creationId xmlns:a16="http://schemas.microsoft.com/office/drawing/2014/main" id="{88613E00-4075-4E8F-B33F-F2CD734CF92C}"/>
              </a:ext>
            </a:extLst>
          </p:cNvPr>
          <p:cNvGrpSpPr/>
          <p:nvPr/>
        </p:nvGrpSpPr>
        <p:grpSpPr>
          <a:xfrm>
            <a:off x="634507" y="361406"/>
            <a:ext cx="294060" cy="294121"/>
            <a:chOff x="5049725" y="2027900"/>
            <a:chExt cx="481750" cy="481850"/>
          </a:xfrm>
        </p:grpSpPr>
        <p:sp>
          <p:nvSpPr>
            <p:cNvPr id="17" name="Google Shape;275;p19">
              <a:extLst>
                <a:ext uri="{FF2B5EF4-FFF2-40B4-BE49-F238E27FC236}">
                  <a16:creationId xmlns:a16="http://schemas.microsoft.com/office/drawing/2014/main" id="{66BBF916-ABEE-48B5-96F7-D5F51FBFA50F}"/>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276;p19">
              <a:extLst>
                <a:ext uri="{FF2B5EF4-FFF2-40B4-BE49-F238E27FC236}">
                  <a16:creationId xmlns:a16="http://schemas.microsoft.com/office/drawing/2014/main" id="{163B63C1-AC28-4467-B743-48B58CF56F2B}"/>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277;p19">
              <a:extLst>
                <a:ext uri="{FF2B5EF4-FFF2-40B4-BE49-F238E27FC236}">
                  <a16:creationId xmlns:a16="http://schemas.microsoft.com/office/drawing/2014/main" id="{80424BEF-E922-4BBB-9BFD-A6DFFD13F5FB}"/>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278;p19">
              <a:extLst>
                <a:ext uri="{FF2B5EF4-FFF2-40B4-BE49-F238E27FC236}">
                  <a16:creationId xmlns:a16="http://schemas.microsoft.com/office/drawing/2014/main" id="{65B42A1E-CE30-4F0A-8963-1D943C97726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279;p19">
              <a:extLst>
                <a:ext uri="{FF2B5EF4-FFF2-40B4-BE49-F238E27FC236}">
                  <a16:creationId xmlns:a16="http://schemas.microsoft.com/office/drawing/2014/main" id="{43DDA1ED-5D83-4AE6-A7DF-E1C17784B61B}"/>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280;p19">
              <a:extLst>
                <a:ext uri="{FF2B5EF4-FFF2-40B4-BE49-F238E27FC236}">
                  <a16:creationId xmlns:a16="http://schemas.microsoft.com/office/drawing/2014/main" id="{B78D5EAA-7187-429D-B54C-BB9F59732D9A}"/>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281;p19">
              <a:extLst>
                <a:ext uri="{FF2B5EF4-FFF2-40B4-BE49-F238E27FC236}">
                  <a16:creationId xmlns:a16="http://schemas.microsoft.com/office/drawing/2014/main" id="{66F0CDA9-983C-4DC4-ABEB-1232C2EDA5B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282;p19">
              <a:extLst>
                <a:ext uri="{FF2B5EF4-FFF2-40B4-BE49-F238E27FC236}">
                  <a16:creationId xmlns:a16="http://schemas.microsoft.com/office/drawing/2014/main" id="{F352FE2D-124D-4956-980E-5A310E46761C}"/>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TextBox 1">
            <a:extLst>
              <a:ext uri="{FF2B5EF4-FFF2-40B4-BE49-F238E27FC236}">
                <a16:creationId xmlns:a16="http://schemas.microsoft.com/office/drawing/2014/main" id="{AB32E537-C20F-4D49-AD71-8A420EDB1030}"/>
              </a:ext>
            </a:extLst>
          </p:cNvPr>
          <p:cNvSpPr txBox="1"/>
          <p:nvPr/>
        </p:nvSpPr>
        <p:spPr>
          <a:xfrm>
            <a:off x="1331056" y="839427"/>
            <a:ext cx="2880360" cy="338554"/>
          </a:xfrm>
          <a:prstGeom prst="rect">
            <a:avLst/>
          </a:prstGeom>
          <a:noFill/>
        </p:spPr>
        <p:txBody>
          <a:bodyPr wrap="square" rtlCol="0">
            <a:spAutoFit/>
          </a:bodyPr>
          <a:lstStyle/>
          <a:p>
            <a:r>
              <a:rPr lang="en-ZA" sz="1600" dirty="0">
                <a:solidFill>
                  <a:srgbClr val="002060"/>
                </a:solidFill>
                <a:latin typeface="Andalus" panose="02020603050405020304" pitchFamily="18" charset="-78"/>
                <a:cs typeface="Andalus" panose="02020603050405020304" pitchFamily="18" charset="-78"/>
              </a:rPr>
              <a:t>Diagramme de cas d’utilisation :</a:t>
            </a:r>
            <a:endParaRPr lang="de-DE" sz="1600" dirty="0">
              <a:solidFill>
                <a:srgbClr val="002060"/>
              </a:solidFill>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191791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6"/>
          <p:cNvSpPr txBox="1">
            <a:spLocks noGrp="1"/>
          </p:cNvSpPr>
          <p:nvPr>
            <p:ph type="title"/>
          </p:nvPr>
        </p:nvSpPr>
        <p:spPr>
          <a:xfrm>
            <a:off x="1183234" y="19085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accent2">
                    <a:lumMod val="75000"/>
                  </a:schemeClr>
                </a:solidFill>
              </a:rPr>
              <a:t>Analyse et conception :</a:t>
            </a:r>
            <a:endParaRPr sz="2400" b="0" dirty="0">
              <a:solidFill>
                <a:schemeClr val="accent2">
                  <a:lumMod val="75000"/>
                </a:schemeClr>
              </a:solidFill>
            </a:endParaRPr>
          </a:p>
        </p:txBody>
      </p:sp>
      <p:sp>
        <p:nvSpPr>
          <p:cNvPr id="15" name="Google Shape;242;p19">
            <a:extLst>
              <a:ext uri="{FF2B5EF4-FFF2-40B4-BE49-F238E27FC236}">
                <a16:creationId xmlns:a16="http://schemas.microsoft.com/office/drawing/2014/main" id="{00592852-4EA1-4152-B22A-D2FD4461D9B8}"/>
              </a:ext>
            </a:extLst>
          </p:cNvPr>
          <p:cNvSpPr/>
          <p:nvPr/>
        </p:nvSpPr>
        <p:spPr>
          <a:xfrm rot="3473737">
            <a:off x="455191" y="116780"/>
            <a:ext cx="800513"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16" name="Google Shape;274;p19">
            <a:extLst>
              <a:ext uri="{FF2B5EF4-FFF2-40B4-BE49-F238E27FC236}">
                <a16:creationId xmlns:a16="http://schemas.microsoft.com/office/drawing/2014/main" id="{88613E00-4075-4E8F-B33F-F2CD734CF92C}"/>
              </a:ext>
            </a:extLst>
          </p:cNvPr>
          <p:cNvGrpSpPr/>
          <p:nvPr/>
        </p:nvGrpSpPr>
        <p:grpSpPr>
          <a:xfrm>
            <a:off x="634507" y="361406"/>
            <a:ext cx="294060" cy="294121"/>
            <a:chOff x="5049725" y="2027900"/>
            <a:chExt cx="481750" cy="481850"/>
          </a:xfrm>
        </p:grpSpPr>
        <p:sp>
          <p:nvSpPr>
            <p:cNvPr id="17" name="Google Shape;275;p19">
              <a:extLst>
                <a:ext uri="{FF2B5EF4-FFF2-40B4-BE49-F238E27FC236}">
                  <a16:creationId xmlns:a16="http://schemas.microsoft.com/office/drawing/2014/main" id="{66BBF916-ABEE-48B5-96F7-D5F51FBFA50F}"/>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276;p19">
              <a:extLst>
                <a:ext uri="{FF2B5EF4-FFF2-40B4-BE49-F238E27FC236}">
                  <a16:creationId xmlns:a16="http://schemas.microsoft.com/office/drawing/2014/main" id="{163B63C1-AC28-4467-B743-48B58CF56F2B}"/>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277;p19">
              <a:extLst>
                <a:ext uri="{FF2B5EF4-FFF2-40B4-BE49-F238E27FC236}">
                  <a16:creationId xmlns:a16="http://schemas.microsoft.com/office/drawing/2014/main" id="{80424BEF-E922-4BBB-9BFD-A6DFFD13F5FB}"/>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278;p19">
              <a:extLst>
                <a:ext uri="{FF2B5EF4-FFF2-40B4-BE49-F238E27FC236}">
                  <a16:creationId xmlns:a16="http://schemas.microsoft.com/office/drawing/2014/main" id="{65B42A1E-CE30-4F0A-8963-1D943C97726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279;p19">
              <a:extLst>
                <a:ext uri="{FF2B5EF4-FFF2-40B4-BE49-F238E27FC236}">
                  <a16:creationId xmlns:a16="http://schemas.microsoft.com/office/drawing/2014/main" id="{43DDA1ED-5D83-4AE6-A7DF-E1C17784B61B}"/>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280;p19">
              <a:extLst>
                <a:ext uri="{FF2B5EF4-FFF2-40B4-BE49-F238E27FC236}">
                  <a16:creationId xmlns:a16="http://schemas.microsoft.com/office/drawing/2014/main" id="{B78D5EAA-7187-429D-B54C-BB9F59732D9A}"/>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281;p19">
              <a:extLst>
                <a:ext uri="{FF2B5EF4-FFF2-40B4-BE49-F238E27FC236}">
                  <a16:creationId xmlns:a16="http://schemas.microsoft.com/office/drawing/2014/main" id="{66F0CDA9-983C-4DC4-ABEB-1232C2EDA5B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282;p19">
              <a:extLst>
                <a:ext uri="{FF2B5EF4-FFF2-40B4-BE49-F238E27FC236}">
                  <a16:creationId xmlns:a16="http://schemas.microsoft.com/office/drawing/2014/main" id="{F352FE2D-124D-4956-980E-5A310E46761C}"/>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TextBox 1">
            <a:extLst>
              <a:ext uri="{FF2B5EF4-FFF2-40B4-BE49-F238E27FC236}">
                <a16:creationId xmlns:a16="http://schemas.microsoft.com/office/drawing/2014/main" id="{AB32E537-C20F-4D49-AD71-8A420EDB1030}"/>
              </a:ext>
            </a:extLst>
          </p:cNvPr>
          <p:cNvSpPr txBox="1"/>
          <p:nvPr/>
        </p:nvSpPr>
        <p:spPr>
          <a:xfrm>
            <a:off x="1331056" y="717055"/>
            <a:ext cx="2880360" cy="338554"/>
          </a:xfrm>
          <a:prstGeom prst="rect">
            <a:avLst/>
          </a:prstGeom>
          <a:noFill/>
        </p:spPr>
        <p:txBody>
          <a:bodyPr wrap="square" rtlCol="0">
            <a:spAutoFit/>
          </a:bodyPr>
          <a:lstStyle/>
          <a:p>
            <a:r>
              <a:rPr lang="en-ZA" sz="1600" dirty="0">
                <a:solidFill>
                  <a:srgbClr val="002060"/>
                </a:solidFill>
                <a:latin typeface="Andalus" panose="02020603050405020304" pitchFamily="18" charset="-78"/>
                <a:cs typeface="Andalus" panose="02020603050405020304" pitchFamily="18" charset="-78"/>
              </a:rPr>
              <a:t>Diagramme de classe :</a:t>
            </a:r>
            <a:endParaRPr lang="de-DE" sz="1600" dirty="0">
              <a:solidFill>
                <a:srgbClr val="002060"/>
              </a:solidFill>
              <a:latin typeface="Andalus" panose="02020603050405020304" pitchFamily="18" charset="-78"/>
              <a:cs typeface="Andalus" panose="02020603050405020304" pitchFamily="18" charset="-78"/>
            </a:endParaRPr>
          </a:p>
        </p:txBody>
      </p:sp>
      <p:pic>
        <p:nvPicPr>
          <p:cNvPr id="25" name="Picture 24">
            <a:extLst>
              <a:ext uri="{FF2B5EF4-FFF2-40B4-BE49-F238E27FC236}">
                <a16:creationId xmlns:a16="http://schemas.microsoft.com/office/drawing/2014/main" id="{93D2F6C2-EB78-4408-A87A-7E8C61D81252}"/>
              </a:ext>
            </a:extLst>
          </p:cNvPr>
          <p:cNvPicPr/>
          <p:nvPr/>
        </p:nvPicPr>
        <p:blipFill>
          <a:blip r:embed="rId3"/>
          <a:srcRect/>
          <a:stretch>
            <a:fillRect/>
          </a:stretch>
        </p:blipFill>
        <p:spPr>
          <a:xfrm>
            <a:off x="1424940" y="1055609"/>
            <a:ext cx="7261860" cy="3958351"/>
          </a:xfrm>
          <a:prstGeom prst="rect">
            <a:avLst/>
          </a:prstGeom>
          <a:noFill/>
          <a:ln>
            <a:noFill/>
            <a:prstDash/>
          </a:ln>
        </p:spPr>
      </p:pic>
    </p:spTree>
    <p:extLst>
      <p:ext uri="{BB962C8B-B14F-4D97-AF65-F5344CB8AC3E}">
        <p14:creationId xmlns:p14="http://schemas.microsoft.com/office/powerpoint/2010/main" val="182340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6"/>
          <p:cNvSpPr txBox="1">
            <a:spLocks noGrp="1"/>
          </p:cNvSpPr>
          <p:nvPr>
            <p:ph type="title"/>
          </p:nvPr>
        </p:nvSpPr>
        <p:spPr>
          <a:xfrm>
            <a:off x="1183234" y="19085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accent2">
                    <a:lumMod val="75000"/>
                  </a:schemeClr>
                </a:solidFill>
              </a:rPr>
              <a:t>Analyse et conception :</a:t>
            </a:r>
            <a:endParaRPr sz="2400" b="0" dirty="0">
              <a:solidFill>
                <a:schemeClr val="accent2">
                  <a:lumMod val="75000"/>
                </a:schemeClr>
              </a:solidFill>
            </a:endParaRPr>
          </a:p>
        </p:txBody>
      </p:sp>
      <p:sp>
        <p:nvSpPr>
          <p:cNvPr id="15" name="Google Shape;242;p19">
            <a:extLst>
              <a:ext uri="{FF2B5EF4-FFF2-40B4-BE49-F238E27FC236}">
                <a16:creationId xmlns:a16="http://schemas.microsoft.com/office/drawing/2014/main" id="{00592852-4EA1-4152-B22A-D2FD4461D9B8}"/>
              </a:ext>
            </a:extLst>
          </p:cNvPr>
          <p:cNvSpPr/>
          <p:nvPr/>
        </p:nvSpPr>
        <p:spPr>
          <a:xfrm rot="3473737">
            <a:off x="455191" y="116780"/>
            <a:ext cx="800513"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16" name="Google Shape;274;p19">
            <a:extLst>
              <a:ext uri="{FF2B5EF4-FFF2-40B4-BE49-F238E27FC236}">
                <a16:creationId xmlns:a16="http://schemas.microsoft.com/office/drawing/2014/main" id="{88613E00-4075-4E8F-B33F-F2CD734CF92C}"/>
              </a:ext>
            </a:extLst>
          </p:cNvPr>
          <p:cNvGrpSpPr/>
          <p:nvPr/>
        </p:nvGrpSpPr>
        <p:grpSpPr>
          <a:xfrm>
            <a:off x="634507" y="361406"/>
            <a:ext cx="294060" cy="294121"/>
            <a:chOff x="5049725" y="2027900"/>
            <a:chExt cx="481750" cy="481850"/>
          </a:xfrm>
        </p:grpSpPr>
        <p:sp>
          <p:nvSpPr>
            <p:cNvPr id="17" name="Google Shape;275;p19">
              <a:extLst>
                <a:ext uri="{FF2B5EF4-FFF2-40B4-BE49-F238E27FC236}">
                  <a16:creationId xmlns:a16="http://schemas.microsoft.com/office/drawing/2014/main" id="{66BBF916-ABEE-48B5-96F7-D5F51FBFA50F}"/>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276;p19">
              <a:extLst>
                <a:ext uri="{FF2B5EF4-FFF2-40B4-BE49-F238E27FC236}">
                  <a16:creationId xmlns:a16="http://schemas.microsoft.com/office/drawing/2014/main" id="{163B63C1-AC28-4467-B743-48B58CF56F2B}"/>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277;p19">
              <a:extLst>
                <a:ext uri="{FF2B5EF4-FFF2-40B4-BE49-F238E27FC236}">
                  <a16:creationId xmlns:a16="http://schemas.microsoft.com/office/drawing/2014/main" id="{80424BEF-E922-4BBB-9BFD-A6DFFD13F5FB}"/>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278;p19">
              <a:extLst>
                <a:ext uri="{FF2B5EF4-FFF2-40B4-BE49-F238E27FC236}">
                  <a16:creationId xmlns:a16="http://schemas.microsoft.com/office/drawing/2014/main" id="{65B42A1E-CE30-4F0A-8963-1D943C97726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279;p19">
              <a:extLst>
                <a:ext uri="{FF2B5EF4-FFF2-40B4-BE49-F238E27FC236}">
                  <a16:creationId xmlns:a16="http://schemas.microsoft.com/office/drawing/2014/main" id="{43DDA1ED-5D83-4AE6-A7DF-E1C17784B61B}"/>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280;p19">
              <a:extLst>
                <a:ext uri="{FF2B5EF4-FFF2-40B4-BE49-F238E27FC236}">
                  <a16:creationId xmlns:a16="http://schemas.microsoft.com/office/drawing/2014/main" id="{B78D5EAA-7187-429D-B54C-BB9F59732D9A}"/>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281;p19">
              <a:extLst>
                <a:ext uri="{FF2B5EF4-FFF2-40B4-BE49-F238E27FC236}">
                  <a16:creationId xmlns:a16="http://schemas.microsoft.com/office/drawing/2014/main" id="{66F0CDA9-983C-4DC4-ABEB-1232C2EDA5B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282;p19">
              <a:extLst>
                <a:ext uri="{FF2B5EF4-FFF2-40B4-BE49-F238E27FC236}">
                  <a16:creationId xmlns:a16="http://schemas.microsoft.com/office/drawing/2014/main" id="{F352FE2D-124D-4956-980E-5A310E46761C}"/>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TextBox 1">
            <a:extLst>
              <a:ext uri="{FF2B5EF4-FFF2-40B4-BE49-F238E27FC236}">
                <a16:creationId xmlns:a16="http://schemas.microsoft.com/office/drawing/2014/main" id="{AB32E537-C20F-4D49-AD71-8A420EDB1030}"/>
              </a:ext>
            </a:extLst>
          </p:cNvPr>
          <p:cNvSpPr txBox="1"/>
          <p:nvPr/>
        </p:nvSpPr>
        <p:spPr>
          <a:xfrm>
            <a:off x="1331056" y="717055"/>
            <a:ext cx="3576224" cy="338554"/>
          </a:xfrm>
          <a:prstGeom prst="rect">
            <a:avLst/>
          </a:prstGeom>
          <a:noFill/>
        </p:spPr>
        <p:txBody>
          <a:bodyPr wrap="square" rtlCol="0">
            <a:spAutoFit/>
          </a:bodyPr>
          <a:lstStyle/>
          <a:p>
            <a:r>
              <a:rPr lang="en-ZA" sz="1600" dirty="0">
                <a:solidFill>
                  <a:srgbClr val="002060"/>
                </a:solidFill>
                <a:latin typeface="Andalus" panose="02020603050405020304" pitchFamily="18" charset="-78"/>
                <a:cs typeface="Andalus" panose="02020603050405020304" pitchFamily="18" charset="-78"/>
              </a:rPr>
              <a:t>Diagramme de Sequence : (inscription)</a:t>
            </a:r>
            <a:endParaRPr lang="de-DE" sz="1600" dirty="0">
              <a:solidFill>
                <a:srgbClr val="002060"/>
              </a:solidFill>
              <a:latin typeface="Andalus" panose="02020603050405020304" pitchFamily="18" charset="-78"/>
              <a:cs typeface="Andalus" panose="02020603050405020304" pitchFamily="18" charset="-78"/>
            </a:endParaRPr>
          </a:p>
        </p:txBody>
      </p:sp>
      <p:pic>
        <p:nvPicPr>
          <p:cNvPr id="26" name="Image 19">
            <a:extLst>
              <a:ext uri="{FF2B5EF4-FFF2-40B4-BE49-F238E27FC236}">
                <a16:creationId xmlns:a16="http://schemas.microsoft.com/office/drawing/2014/main" id="{EE33359E-43F3-43F7-AFC9-F47AB0CEBE7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31056" y="1289755"/>
            <a:ext cx="6730904" cy="3381393"/>
          </a:xfrm>
          <a:prstGeom prst="rect">
            <a:avLst/>
          </a:prstGeom>
          <a:noFill/>
          <a:ln>
            <a:noFill/>
          </a:ln>
        </p:spPr>
      </p:pic>
    </p:spTree>
    <p:extLst>
      <p:ext uri="{BB962C8B-B14F-4D97-AF65-F5344CB8AC3E}">
        <p14:creationId xmlns:p14="http://schemas.microsoft.com/office/powerpoint/2010/main" val="25791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Effect transition="in" filter="fade">
                                      <p:cBhvr>
                                        <p:cTn id="18" dur="500"/>
                                        <p:tgtEl>
                                          <p:spTgt spid="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6"/>
          <p:cNvSpPr txBox="1">
            <a:spLocks noGrp="1"/>
          </p:cNvSpPr>
          <p:nvPr>
            <p:ph type="title"/>
          </p:nvPr>
        </p:nvSpPr>
        <p:spPr>
          <a:xfrm>
            <a:off x="1183234" y="19085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accent2">
                    <a:lumMod val="75000"/>
                  </a:schemeClr>
                </a:solidFill>
              </a:rPr>
              <a:t>Analyse et conception :</a:t>
            </a:r>
            <a:endParaRPr sz="2400" b="0" dirty="0">
              <a:solidFill>
                <a:schemeClr val="accent2">
                  <a:lumMod val="75000"/>
                </a:schemeClr>
              </a:solidFill>
            </a:endParaRPr>
          </a:p>
        </p:txBody>
      </p:sp>
      <p:sp>
        <p:nvSpPr>
          <p:cNvPr id="15" name="Google Shape;242;p19">
            <a:extLst>
              <a:ext uri="{FF2B5EF4-FFF2-40B4-BE49-F238E27FC236}">
                <a16:creationId xmlns:a16="http://schemas.microsoft.com/office/drawing/2014/main" id="{00592852-4EA1-4152-B22A-D2FD4461D9B8}"/>
              </a:ext>
            </a:extLst>
          </p:cNvPr>
          <p:cNvSpPr/>
          <p:nvPr/>
        </p:nvSpPr>
        <p:spPr>
          <a:xfrm rot="3473737">
            <a:off x="455191" y="116780"/>
            <a:ext cx="800513"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16" name="Google Shape;274;p19">
            <a:extLst>
              <a:ext uri="{FF2B5EF4-FFF2-40B4-BE49-F238E27FC236}">
                <a16:creationId xmlns:a16="http://schemas.microsoft.com/office/drawing/2014/main" id="{88613E00-4075-4E8F-B33F-F2CD734CF92C}"/>
              </a:ext>
            </a:extLst>
          </p:cNvPr>
          <p:cNvGrpSpPr/>
          <p:nvPr/>
        </p:nvGrpSpPr>
        <p:grpSpPr>
          <a:xfrm>
            <a:off x="634507" y="361406"/>
            <a:ext cx="294060" cy="294121"/>
            <a:chOff x="5049725" y="2027900"/>
            <a:chExt cx="481750" cy="481850"/>
          </a:xfrm>
        </p:grpSpPr>
        <p:sp>
          <p:nvSpPr>
            <p:cNvPr id="17" name="Google Shape;275;p19">
              <a:extLst>
                <a:ext uri="{FF2B5EF4-FFF2-40B4-BE49-F238E27FC236}">
                  <a16:creationId xmlns:a16="http://schemas.microsoft.com/office/drawing/2014/main" id="{66BBF916-ABEE-48B5-96F7-D5F51FBFA50F}"/>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276;p19">
              <a:extLst>
                <a:ext uri="{FF2B5EF4-FFF2-40B4-BE49-F238E27FC236}">
                  <a16:creationId xmlns:a16="http://schemas.microsoft.com/office/drawing/2014/main" id="{163B63C1-AC28-4467-B743-48B58CF56F2B}"/>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277;p19">
              <a:extLst>
                <a:ext uri="{FF2B5EF4-FFF2-40B4-BE49-F238E27FC236}">
                  <a16:creationId xmlns:a16="http://schemas.microsoft.com/office/drawing/2014/main" id="{80424BEF-E922-4BBB-9BFD-A6DFFD13F5FB}"/>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278;p19">
              <a:extLst>
                <a:ext uri="{FF2B5EF4-FFF2-40B4-BE49-F238E27FC236}">
                  <a16:creationId xmlns:a16="http://schemas.microsoft.com/office/drawing/2014/main" id="{65B42A1E-CE30-4F0A-8963-1D943C97726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279;p19">
              <a:extLst>
                <a:ext uri="{FF2B5EF4-FFF2-40B4-BE49-F238E27FC236}">
                  <a16:creationId xmlns:a16="http://schemas.microsoft.com/office/drawing/2014/main" id="{43DDA1ED-5D83-4AE6-A7DF-E1C17784B61B}"/>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280;p19">
              <a:extLst>
                <a:ext uri="{FF2B5EF4-FFF2-40B4-BE49-F238E27FC236}">
                  <a16:creationId xmlns:a16="http://schemas.microsoft.com/office/drawing/2014/main" id="{B78D5EAA-7187-429D-B54C-BB9F59732D9A}"/>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281;p19">
              <a:extLst>
                <a:ext uri="{FF2B5EF4-FFF2-40B4-BE49-F238E27FC236}">
                  <a16:creationId xmlns:a16="http://schemas.microsoft.com/office/drawing/2014/main" id="{66F0CDA9-983C-4DC4-ABEB-1232C2EDA5B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282;p19">
              <a:extLst>
                <a:ext uri="{FF2B5EF4-FFF2-40B4-BE49-F238E27FC236}">
                  <a16:creationId xmlns:a16="http://schemas.microsoft.com/office/drawing/2014/main" id="{F352FE2D-124D-4956-980E-5A310E46761C}"/>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TextBox 1">
            <a:extLst>
              <a:ext uri="{FF2B5EF4-FFF2-40B4-BE49-F238E27FC236}">
                <a16:creationId xmlns:a16="http://schemas.microsoft.com/office/drawing/2014/main" id="{AB32E537-C20F-4D49-AD71-8A420EDB1030}"/>
              </a:ext>
            </a:extLst>
          </p:cNvPr>
          <p:cNvSpPr txBox="1"/>
          <p:nvPr/>
        </p:nvSpPr>
        <p:spPr>
          <a:xfrm>
            <a:off x="1331055" y="717055"/>
            <a:ext cx="3664277" cy="338554"/>
          </a:xfrm>
          <a:prstGeom prst="rect">
            <a:avLst/>
          </a:prstGeom>
          <a:noFill/>
        </p:spPr>
        <p:txBody>
          <a:bodyPr wrap="square" rtlCol="0">
            <a:spAutoFit/>
          </a:bodyPr>
          <a:lstStyle/>
          <a:p>
            <a:r>
              <a:rPr lang="en-ZA" sz="1600" dirty="0">
                <a:solidFill>
                  <a:srgbClr val="002060"/>
                </a:solidFill>
                <a:latin typeface="Andalus" panose="02020603050405020304" pitchFamily="18" charset="-78"/>
                <a:cs typeface="Andalus" panose="02020603050405020304" pitchFamily="18" charset="-78"/>
              </a:rPr>
              <a:t>Diagramme de Sequence : (connexion )</a:t>
            </a:r>
            <a:endParaRPr lang="de-DE" sz="1600" dirty="0">
              <a:solidFill>
                <a:srgbClr val="002060"/>
              </a:solidFill>
              <a:latin typeface="Andalus" panose="02020603050405020304" pitchFamily="18" charset="-78"/>
              <a:cs typeface="Andalus" panose="02020603050405020304" pitchFamily="18" charset="-78"/>
            </a:endParaRPr>
          </a:p>
        </p:txBody>
      </p:sp>
      <p:pic>
        <p:nvPicPr>
          <p:cNvPr id="14" name="Image 196">
            <a:extLst>
              <a:ext uri="{FF2B5EF4-FFF2-40B4-BE49-F238E27FC236}">
                <a16:creationId xmlns:a16="http://schemas.microsoft.com/office/drawing/2014/main" id="{43082679-5F7B-4894-8390-E11B4564C6F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11287" y="1126067"/>
            <a:ext cx="7309380" cy="3908164"/>
          </a:xfrm>
          <a:prstGeom prst="rect">
            <a:avLst/>
          </a:prstGeom>
          <a:noFill/>
          <a:ln>
            <a:noFill/>
          </a:ln>
        </p:spPr>
      </p:pic>
    </p:spTree>
    <p:extLst>
      <p:ext uri="{BB962C8B-B14F-4D97-AF65-F5344CB8AC3E}">
        <p14:creationId xmlns:p14="http://schemas.microsoft.com/office/powerpoint/2010/main" val="243462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6"/>
          <p:cNvSpPr txBox="1">
            <a:spLocks noGrp="1"/>
          </p:cNvSpPr>
          <p:nvPr>
            <p:ph type="title"/>
          </p:nvPr>
        </p:nvSpPr>
        <p:spPr>
          <a:xfrm>
            <a:off x="1183234" y="19085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accent2">
                    <a:lumMod val="75000"/>
                  </a:schemeClr>
                </a:solidFill>
              </a:rPr>
              <a:t>Analyse et conception :</a:t>
            </a:r>
            <a:endParaRPr sz="2400" b="0" dirty="0">
              <a:solidFill>
                <a:schemeClr val="accent2">
                  <a:lumMod val="75000"/>
                </a:schemeClr>
              </a:solidFill>
            </a:endParaRPr>
          </a:p>
        </p:txBody>
      </p:sp>
      <p:sp>
        <p:nvSpPr>
          <p:cNvPr id="15" name="Google Shape;242;p19">
            <a:extLst>
              <a:ext uri="{FF2B5EF4-FFF2-40B4-BE49-F238E27FC236}">
                <a16:creationId xmlns:a16="http://schemas.microsoft.com/office/drawing/2014/main" id="{00592852-4EA1-4152-B22A-D2FD4461D9B8}"/>
              </a:ext>
            </a:extLst>
          </p:cNvPr>
          <p:cNvSpPr/>
          <p:nvPr/>
        </p:nvSpPr>
        <p:spPr>
          <a:xfrm rot="3473737">
            <a:off x="455191" y="116780"/>
            <a:ext cx="800513"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16" name="Google Shape;274;p19">
            <a:extLst>
              <a:ext uri="{FF2B5EF4-FFF2-40B4-BE49-F238E27FC236}">
                <a16:creationId xmlns:a16="http://schemas.microsoft.com/office/drawing/2014/main" id="{88613E00-4075-4E8F-B33F-F2CD734CF92C}"/>
              </a:ext>
            </a:extLst>
          </p:cNvPr>
          <p:cNvGrpSpPr/>
          <p:nvPr/>
        </p:nvGrpSpPr>
        <p:grpSpPr>
          <a:xfrm>
            <a:off x="634507" y="361406"/>
            <a:ext cx="294060" cy="294121"/>
            <a:chOff x="5049725" y="2027900"/>
            <a:chExt cx="481750" cy="481850"/>
          </a:xfrm>
        </p:grpSpPr>
        <p:sp>
          <p:nvSpPr>
            <p:cNvPr id="17" name="Google Shape;275;p19">
              <a:extLst>
                <a:ext uri="{FF2B5EF4-FFF2-40B4-BE49-F238E27FC236}">
                  <a16:creationId xmlns:a16="http://schemas.microsoft.com/office/drawing/2014/main" id="{66BBF916-ABEE-48B5-96F7-D5F51FBFA50F}"/>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276;p19">
              <a:extLst>
                <a:ext uri="{FF2B5EF4-FFF2-40B4-BE49-F238E27FC236}">
                  <a16:creationId xmlns:a16="http://schemas.microsoft.com/office/drawing/2014/main" id="{163B63C1-AC28-4467-B743-48B58CF56F2B}"/>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277;p19">
              <a:extLst>
                <a:ext uri="{FF2B5EF4-FFF2-40B4-BE49-F238E27FC236}">
                  <a16:creationId xmlns:a16="http://schemas.microsoft.com/office/drawing/2014/main" id="{80424BEF-E922-4BBB-9BFD-A6DFFD13F5FB}"/>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278;p19">
              <a:extLst>
                <a:ext uri="{FF2B5EF4-FFF2-40B4-BE49-F238E27FC236}">
                  <a16:creationId xmlns:a16="http://schemas.microsoft.com/office/drawing/2014/main" id="{65B42A1E-CE30-4F0A-8963-1D943C97726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279;p19">
              <a:extLst>
                <a:ext uri="{FF2B5EF4-FFF2-40B4-BE49-F238E27FC236}">
                  <a16:creationId xmlns:a16="http://schemas.microsoft.com/office/drawing/2014/main" id="{43DDA1ED-5D83-4AE6-A7DF-E1C17784B61B}"/>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280;p19">
              <a:extLst>
                <a:ext uri="{FF2B5EF4-FFF2-40B4-BE49-F238E27FC236}">
                  <a16:creationId xmlns:a16="http://schemas.microsoft.com/office/drawing/2014/main" id="{B78D5EAA-7187-429D-B54C-BB9F59732D9A}"/>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281;p19">
              <a:extLst>
                <a:ext uri="{FF2B5EF4-FFF2-40B4-BE49-F238E27FC236}">
                  <a16:creationId xmlns:a16="http://schemas.microsoft.com/office/drawing/2014/main" id="{66F0CDA9-983C-4DC4-ABEB-1232C2EDA5B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282;p19">
              <a:extLst>
                <a:ext uri="{FF2B5EF4-FFF2-40B4-BE49-F238E27FC236}">
                  <a16:creationId xmlns:a16="http://schemas.microsoft.com/office/drawing/2014/main" id="{F352FE2D-124D-4956-980E-5A310E46761C}"/>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TextBox 1">
            <a:extLst>
              <a:ext uri="{FF2B5EF4-FFF2-40B4-BE49-F238E27FC236}">
                <a16:creationId xmlns:a16="http://schemas.microsoft.com/office/drawing/2014/main" id="{AB32E537-C20F-4D49-AD71-8A420EDB1030}"/>
              </a:ext>
            </a:extLst>
          </p:cNvPr>
          <p:cNvSpPr txBox="1"/>
          <p:nvPr/>
        </p:nvSpPr>
        <p:spPr>
          <a:xfrm>
            <a:off x="1331055" y="717055"/>
            <a:ext cx="3960611" cy="338554"/>
          </a:xfrm>
          <a:prstGeom prst="rect">
            <a:avLst/>
          </a:prstGeom>
          <a:noFill/>
        </p:spPr>
        <p:txBody>
          <a:bodyPr wrap="square" rtlCol="0">
            <a:spAutoFit/>
          </a:bodyPr>
          <a:lstStyle/>
          <a:p>
            <a:r>
              <a:rPr lang="en-ZA" sz="1600" dirty="0">
                <a:solidFill>
                  <a:srgbClr val="002060"/>
                </a:solidFill>
                <a:latin typeface="Andalus" panose="02020603050405020304" pitchFamily="18" charset="-78"/>
                <a:cs typeface="Andalus" panose="02020603050405020304" pitchFamily="18" charset="-78"/>
              </a:rPr>
              <a:t>Diagramme de Sequence : (R</a:t>
            </a:r>
            <a:r>
              <a:rPr lang="fr-FR" sz="1600" dirty="0">
                <a:solidFill>
                  <a:srgbClr val="002060"/>
                </a:solidFill>
                <a:latin typeface="Andalus" panose="02020603050405020304" pitchFamily="18" charset="-78"/>
                <a:cs typeface="Andalus" panose="02020603050405020304" pitchFamily="18" charset="-78"/>
              </a:rPr>
              <a:t>é</a:t>
            </a:r>
            <a:r>
              <a:rPr lang="en-ZA" sz="1600" dirty="0">
                <a:solidFill>
                  <a:srgbClr val="002060"/>
                </a:solidFill>
                <a:latin typeface="Andalus" panose="02020603050405020304" pitchFamily="18" charset="-78"/>
                <a:cs typeface="Andalus" panose="02020603050405020304" pitchFamily="18" charset="-78"/>
              </a:rPr>
              <a:t>servation )</a:t>
            </a:r>
            <a:endParaRPr lang="de-DE" sz="1600" dirty="0">
              <a:solidFill>
                <a:srgbClr val="002060"/>
              </a:solidFill>
              <a:latin typeface="Andalus" panose="02020603050405020304" pitchFamily="18" charset="-78"/>
              <a:cs typeface="Andalus" panose="02020603050405020304" pitchFamily="18" charset="-78"/>
            </a:endParaRPr>
          </a:p>
        </p:txBody>
      </p:sp>
      <p:pic>
        <p:nvPicPr>
          <p:cNvPr id="14" name="Image 195">
            <a:extLst>
              <a:ext uri="{FF2B5EF4-FFF2-40B4-BE49-F238E27FC236}">
                <a16:creationId xmlns:a16="http://schemas.microsoft.com/office/drawing/2014/main" id="{8B9D9B81-FE15-4963-902E-2DE49EE76D4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94354" y="1120422"/>
            <a:ext cx="6931025" cy="3835042"/>
          </a:xfrm>
          <a:prstGeom prst="rect">
            <a:avLst/>
          </a:prstGeom>
          <a:noFill/>
          <a:ln>
            <a:noFill/>
          </a:ln>
        </p:spPr>
      </p:pic>
    </p:spTree>
    <p:extLst>
      <p:ext uri="{BB962C8B-B14F-4D97-AF65-F5344CB8AC3E}">
        <p14:creationId xmlns:p14="http://schemas.microsoft.com/office/powerpoint/2010/main" val="370708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Effect transition="in" filter="fade">
                                      <p:cBhvr>
                                        <p:cTn id="18" dur="500"/>
                                        <p:tgtEl>
                                          <p:spTgt spid="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30"/>
          <p:cNvSpPr txBox="1">
            <a:spLocks noGrp="1"/>
          </p:cNvSpPr>
          <p:nvPr>
            <p:ph type="title"/>
          </p:nvPr>
        </p:nvSpPr>
        <p:spPr>
          <a:xfrm>
            <a:off x="953793" y="36733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Les choix technologiques</a:t>
            </a:r>
            <a:endParaRPr sz="2400" dirty="0"/>
          </a:p>
        </p:txBody>
      </p:sp>
      <p:grpSp>
        <p:nvGrpSpPr>
          <p:cNvPr id="675" name="Google Shape;675;p30"/>
          <p:cNvGrpSpPr/>
          <p:nvPr/>
        </p:nvGrpSpPr>
        <p:grpSpPr>
          <a:xfrm>
            <a:off x="3184856" y="2315965"/>
            <a:ext cx="2687788" cy="1207500"/>
            <a:chOff x="1091425" y="1386425"/>
            <a:chExt cx="2109350" cy="1207500"/>
          </a:xfrm>
        </p:grpSpPr>
        <p:sp>
          <p:nvSpPr>
            <p:cNvPr id="676" name="Google Shape;676;p30"/>
            <p:cNvSpPr/>
            <p:nvPr/>
          </p:nvSpPr>
          <p:spPr>
            <a:xfrm>
              <a:off x="1091425" y="1489125"/>
              <a:ext cx="2109350" cy="1104800"/>
            </a:xfrm>
            <a:custGeom>
              <a:avLst/>
              <a:gdLst/>
              <a:ahLst/>
              <a:cxnLst/>
              <a:rect l="l" t="t" r="r" b="b"/>
              <a:pathLst>
                <a:path w="84374" h="44192" extrusionOk="0">
                  <a:moveTo>
                    <a:pt x="1558" y="4108"/>
                  </a:moveTo>
                  <a:lnTo>
                    <a:pt x="84374" y="0"/>
                  </a:lnTo>
                  <a:lnTo>
                    <a:pt x="82213" y="44192"/>
                  </a:lnTo>
                  <a:lnTo>
                    <a:pt x="0" y="33864"/>
                  </a:lnTo>
                  <a:close/>
                </a:path>
              </a:pathLst>
            </a:custGeom>
            <a:solidFill>
              <a:srgbClr val="FFC0A7"/>
            </a:solidFill>
            <a:ln>
              <a:noFill/>
            </a:ln>
          </p:spPr>
        </p:sp>
        <p:sp>
          <p:nvSpPr>
            <p:cNvPr id="677" name="Google Shape;677;p30"/>
            <p:cNvSpPr/>
            <p:nvPr/>
          </p:nvSpPr>
          <p:spPr>
            <a:xfrm>
              <a:off x="1133963" y="1386425"/>
              <a:ext cx="736000" cy="154050"/>
            </a:xfrm>
            <a:custGeom>
              <a:avLst/>
              <a:gdLst/>
              <a:ahLst/>
              <a:cxnLst/>
              <a:rect l="l" t="t" r="r" b="b"/>
              <a:pathLst>
                <a:path w="29440" h="6162" extrusionOk="0">
                  <a:moveTo>
                    <a:pt x="0" y="6162"/>
                  </a:moveTo>
                  <a:lnTo>
                    <a:pt x="0" y="0"/>
                  </a:lnTo>
                  <a:lnTo>
                    <a:pt x="29440" y="5135"/>
                  </a:lnTo>
                  <a:close/>
                </a:path>
              </a:pathLst>
            </a:custGeom>
            <a:solidFill>
              <a:srgbClr val="E1EAE7"/>
            </a:solidFill>
            <a:ln>
              <a:noFill/>
            </a:ln>
          </p:spPr>
        </p:sp>
      </p:grpSp>
      <p:sp>
        <p:nvSpPr>
          <p:cNvPr id="678" name="Google Shape;678;p30"/>
          <p:cNvSpPr txBox="1"/>
          <p:nvPr/>
        </p:nvSpPr>
        <p:spPr>
          <a:xfrm>
            <a:off x="3350863" y="2741005"/>
            <a:ext cx="2455587" cy="50390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Carter One"/>
                <a:ea typeface="Carter One"/>
                <a:cs typeface="Carter One"/>
                <a:sym typeface="Carter One"/>
              </a:rPr>
              <a:t>Les technologies utilis</a:t>
            </a:r>
            <a:r>
              <a:rPr lang="fr-FR" sz="2000" dirty="0">
                <a:solidFill>
                  <a:schemeClr val="dk1"/>
                </a:solidFill>
                <a:latin typeface="Carter One"/>
                <a:ea typeface="Carter One"/>
                <a:cs typeface="Carter One"/>
                <a:sym typeface="Carter One"/>
              </a:rPr>
              <a:t>é</a:t>
            </a:r>
            <a:r>
              <a:rPr lang="en-ZA" sz="2000" dirty="0">
                <a:solidFill>
                  <a:schemeClr val="dk1"/>
                </a:solidFill>
                <a:latin typeface="Carter One"/>
                <a:ea typeface="Carter One"/>
                <a:cs typeface="Carter One"/>
                <a:sym typeface="Carter One"/>
              </a:rPr>
              <a:t>es</a:t>
            </a:r>
            <a:endParaRPr sz="2000" dirty="0">
              <a:solidFill>
                <a:schemeClr val="dk1"/>
              </a:solidFill>
              <a:latin typeface="Carter One"/>
              <a:ea typeface="Carter One"/>
              <a:cs typeface="Carter One"/>
              <a:sym typeface="Carter One"/>
            </a:endParaRPr>
          </a:p>
        </p:txBody>
      </p:sp>
      <p:sp>
        <p:nvSpPr>
          <p:cNvPr id="680" name="Google Shape;680;p30"/>
          <p:cNvSpPr txBox="1"/>
          <p:nvPr/>
        </p:nvSpPr>
        <p:spPr>
          <a:xfrm>
            <a:off x="1297517" y="1424705"/>
            <a:ext cx="2344800" cy="27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Livvic"/>
                <a:ea typeface="Livvic"/>
                <a:cs typeface="Livvic"/>
                <a:sym typeface="Livvic"/>
              </a:rPr>
              <a:t>Laravel</a:t>
            </a:r>
            <a:endParaRPr sz="1800" b="1" dirty="0">
              <a:solidFill>
                <a:schemeClr val="dk1"/>
              </a:solidFill>
              <a:latin typeface="Livvic"/>
              <a:ea typeface="Livvic"/>
              <a:cs typeface="Livvic"/>
              <a:sym typeface="Livvic"/>
            </a:endParaRPr>
          </a:p>
        </p:txBody>
      </p:sp>
      <p:sp>
        <p:nvSpPr>
          <p:cNvPr id="683" name="Google Shape;683;p30"/>
          <p:cNvSpPr txBox="1"/>
          <p:nvPr/>
        </p:nvSpPr>
        <p:spPr>
          <a:xfrm>
            <a:off x="796285" y="4119243"/>
            <a:ext cx="2344800" cy="27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ZA" sz="1800" b="1" dirty="0">
                <a:solidFill>
                  <a:schemeClr val="dk1"/>
                </a:solidFill>
                <a:latin typeface="Livvic"/>
                <a:ea typeface="Livvic"/>
                <a:cs typeface="Livvic"/>
                <a:sym typeface="Livvic"/>
              </a:rPr>
              <a:t>Tailwind / CSS</a:t>
            </a:r>
            <a:endParaRPr lang="de-DE" sz="1800" b="1" dirty="0">
              <a:solidFill>
                <a:schemeClr val="dk1"/>
              </a:solidFill>
              <a:latin typeface="Livvic"/>
              <a:ea typeface="Livvic"/>
              <a:cs typeface="Livvic"/>
              <a:sym typeface="Livvic"/>
            </a:endParaRPr>
          </a:p>
        </p:txBody>
      </p:sp>
      <p:sp>
        <p:nvSpPr>
          <p:cNvPr id="686" name="Google Shape;686;p30"/>
          <p:cNvSpPr txBox="1"/>
          <p:nvPr/>
        </p:nvSpPr>
        <p:spPr>
          <a:xfrm>
            <a:off x="4384277" y="1125149"/>
            <a:ext cx="2876387"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dk1"/>
                </a:solidFill>
                <a:latin typeface="Livvic"/>
                <a:ea typeface="Livvic"/>
                <a:cs typeface="Livvic"/>
                <a:sym typeface="Livvic"/>
              </a:rPr>
              <a:t>	SGBD =&gt; MySql</a:t>
            </a:r>
            <a:endParaRPr sz="1800" b="1" dirty="0">
              <a:solidFill>
                <a:schemeClr val="dk1"/>
              </a:solidFill>
              <a:latin typeface="Livvic"/>
              <a:ea typeface="Livvic"/>
              <a:cs typeface="Livvic"/>
              <a:sym typeface="Livvic"/>
            </a:endParaRPr>
          </a:p>
        </p:txBody>
      </p:sp>
      <p:sp>
        <p:nvSpPr>
          <p:cNvPr id="689" name="Google Shape;689;p30"/>
          <p:cNvSpPr txBox="1"/>
          <p:nvPr/>
        </p:nvSpPr>
        <p:spPr>
          <a:xfrm>
            <a:off x="3393499" y="4560834"/>
            <a:ext cx="2344800" cy="27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ZA" sz="1800" b="1" dirty="0">
                <a:solidFill>
                  <a:schemeClr val="dk1"/>
                </a:solidFill>
                <a:latin typeface="Livvic"/>
                <a:ea typeface="Livvic"/>
                <a:cs typeface="Livvic"/>
                <a:sym typeface="Livvic"/>
              </a:rPr>
              <a:t>SonarQube</a:t>
            </a:r>
            <a:endParaRPr sz="1800" b="1" dirty="0">
              <a:solidFill>
                <a:schemeClr val="dk1"/>
              </a:solidFill>
              <a:latin typeface="Livvic"/>
              <a:ea typeface="Livvic"/>
              <a:cs typeface="Livvic"/>
              <a:sym typeface="Livvic"/>
            </a:endParaRPr>
          </a:p>
        </p:txBody>
      </p:sp>
      <p:grpSp>
        <p:nvGrpSpPr>
          <p:cNvPr id="691" name="Google Shape;691;p30"/>
          <p:cNvGrpSpPr/>
          <p:nvPr/>
        </p:nvGrpSpPr>
        <p:grpSpPr>
          <a:xfrm rot="20345967">
            <a:off x="2879004" y="1517083"/>
            <a:ext cx="1020305" cy="730559"/>
            <a:chOff x="2966914" y="1509279"/>
            <a:chExt cx="1020305" cy="730559"/>
          </a:xfrm>
        </p:grpSpPr>
        <p:sp>
          <p:nvSpPr>
            <p:cNvPr id="692" name="Google Shape;692;p30"/>
            <p:cNvSpPr/>
            <p:nvPr/>
          </p:nvSpPr>
          <p:spPr>
            <a:xfrm rot="11736080">
              <a:off x="2966914" y="1533624"/>
              <a:ext cx="1020305" cy="706214"/>
            </a:xfrm>
            <a:custGeom>
              <a:avLst/>
              <a:gdLst/>
              <a:ahLst/>
              <a:cxnLst/>
              <a:rect l="l" t="t" r="r" b="b"/>
              <a:pathLst>
                <a:path w="37094" h="25675" extrusionOk="0">
                  <a:moveTo>
                    <a:pt x="0" y="24648"/>
                  </a:moveTo>
                  <a:lnTo>
                    <a:pt x="18486" y="0"/>
                  </a:lnTo>
                  <a:lnTo>
                    <a:pt x="37094" y="25675"/>
                  </a:lnTo>
                  <a:close/>
                </a:path>
              </a:pathLst>
            </a:custGeom>
            <a:solidFill>
              <a:schemeClr val="lt2"/>
            </a:solidFill>
            <a:ln>
              <a:noFill/>
            </a:ln>
          </p:spPr>
          <p:txBody>
            <a:bodyPr/>
            <a:lstStyle/>
            <a:p>
              <a:endParaRPr lang="de-DE" dirty="0"/>
            </a:p>
          </p:txBody>
        </p:sp>
        <p:sp>
          <p:nvSpPr>
            <p:cNvPr id="693" name="Google Shape;693;p30"/>
            <p:cNvSpPr/>
            <p:nvPr/>
          </p:nvSpPr>
          <p:spPr>
            <a:xfrm>
              <a:off x="3187209" y="1509279"/>
              <a:ext cx="579900" cy="579900"/>
            </a:xfrm>
            <a:prstGeom prst="round2DiagRect">
              <a:avLst>
                <a:gd name="adj1" fmla="val 0"/>
                <a:gd name="adj2"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 name="Google Shape;720;p30"/>
          <p:cNvSpPr/>
          <p:nvPr/>
        </p:nvSpPr>
        <p:spPr>
          <a:xfrm rot="8558512">
            <a:off x="4404079" y="1479816"/>
            <a:ext cx="1020299" cy="706210"/>
          </a:xfrm>
          <a:custGeom>
            <a:avLst/>
            <a:gdLst/>
            <a:ahLst/>
            <a:cxnLst/>
            <a:rect l="l" t="t" r="r" b="b"/>
            <a:pathLst>
              <a:path w="37094" h="25675" extrusionOk="0">
                <a:moveTo>
                  <a:pt x="0" y="24648"/>
                </a:moveTo>
                <a:lnTo>
                  <a:pt x="18486" y="0"/>
                </a:lnTo>
                <a:lnTo>
                  <a:pt x="37094" y="25675"/>
                </a:lnTo>
                <a:close/>
              </a:path>
            </a:pathLst>
          </a:custGeom>
          <a:solidFill>
            <a:schemeClr val="accent3"/>
          </a:solidFill>
          <a:ln>
            <a:noFill/>
          </a:ln>
        </p:spPr>
        <p:txBody>
          <a:bodyPr/>
          <a:lstStyle/>
          <a:p>
            <a:endParaRPr lang="de-DE" dirty="0"/>
          </a:p>
        </p:txBody>
      </p:sp>
      <p:sp>
        <p:nvSpPr>
          <p:cNvPr id="59" name="Google Shape;720;p30">
            <a:extLst>
              <a:ext uri="{FF2B5EF4-FFF2-40B4-BE49-F238E27FC236}">
                <a16:creationId xmlns:a16="http://schemas.microsoft.com/office/drawing/2014/main" id="{44061FEC-390A-4946-8DDA-23855B42E604}"/>
              </a:ext>
            </a:extLst>
          </p:cNvPr>
          <p:cNvSpPr/>
          <p:nvPr/>
        </p:nvSpPr>
        <p:spPr>
          <a:xfrm rot="9025616">
            <a:off x="2638678" y="3729241"/>
            <a:ext cx="1020299" cy="706210"/>
          </a:xfrm>
          <a:custGeom>
            <a:avLst/>
            <a:gdLst/>
            <a:ahLst/>
            <a:cxnLst/>
            <a:rect l="l" t="t" r="r" b="b"/>
            <a:pathLst>
              <a:path w="37094" h="25675" extrusionOk="0">
                <a:moveTo>
                  <a:pt x="0" y="24648"/>
                </a:moveTo>
                <a:lnTo>
                  <a:pt x="18486" y="0"/>
                </a:lnTo>
                <a:lnTo>
                  <a:pt x="37094" y="25675"/>
                </a:lnTo>
                <a:close/>
              </a:path>
            </a:pathLst>
          </a:custGeom>
          <a:solidFill>
            <a:schemeClr val="accent3"/>
          </a:solidFill>
          <a:ln>
            <a:noFill/>
          </a:ln>
        </p:spPr>
        <p:txBody>
          <a:bodyPr/>
          <a:lstStyle/>
          <a:p>
            <a:endParaRPr lang="de-DE" dirty="0"/>
          </a:p>
        </p:txBody>
      </p:sp>
      <p:grpSp>
        <p:nvGrpSpPr>
          <p:cNvPr id="60" name="Google Shape;691;p30">
            <a:extLst>
              <a:ext uri="{FF2B5EF4-FFF2-40B4-BE49-F238E27FC236}">
                <a16:creationId xmlns:a16="http://schemas.microsoft.com/office/drawing/2014/main" id="{55E75B7B-9F57-4605-8EC8-ECB1F53D46A5}"/>
              </a:ext>
            </a:extLst>
          </p:cNvPr>
          <p:cNvGrpSpPr/>
          <p:nvPr/>
        </p:nvGrpSpPr>
        <p:grpSpPr>
          <a:xfrm>
            <a:off x="6010612" y="3426992"/>
            <a:ext cx="1020305" cy="730559"/>
            <a:chOff x="2966914" y="1509279"/>
            <a:chExt cx="1020305" cy="730559"/>
          </a:xfrm>
        </p:grpSpPr>
        <p:sp>
          <p:nvSpPr>
            <p:cNvPr id="61" name="Google Shape;692;p30">
              <a:extLst>
                <a:ext uri="{FF2B5EF4-FFF2-40B4-BE49-F238E27FC236}">
                  <a16:creationId xmlns:a16="http://schemas.microsoft.com/office/drawing/2014/main" id="{9AEA50A3-342F-4314-82B7-D90D216D15EF}"/>
                </a:ext>
              </a:extLst>
            </p:cNvPr>
            <p:cNvSpPr/>
            <p:nvPr/>
          </p:nvSpPr>
          <p:spPr>
            <a:xfrm rot="11736080">
              <a:off x="2966914" y="1533624"/>
              <a:ext cx="1020305" cy="706214"/>
            </a:xfrm>
            <a:custGeom>
              <a:avLst/>
              <a:gdLst/>
              <a:ahLst/>
              <a:cxnLst/>
              <a:rect l="l" t="t" r="r" b="b"/>
              <a:pathLst>
                <a:path w="37094" h="25675" extrusionOk="0">
                  <a:moveTo>
                    <a:pt x="0" y="24648"/>
                  </a:moveTo>
                  <a:lnTo>
                    <a:pt x="18486" y="0"/>
                  </a:lnTo>
                  <a:lnTo>
                    <a:pt x="37094" y="25675"/>
                  </a:lnTo>
                  <a:close/>
                </a:path>
              </a:pathLst>
            </a:custGeom>
            <a:solidFill>
              <a:schemeClr val="lt2"/>
            </a:solidFill>
            <a:ln>
              <a:noFill/>
            </a:ln>
          </p:spPr>
          <p:txBody>
            <a:bodyPr/>
            <a:lstStyle/>
            <a:p>
              <a:endParaRPr lang="de-DE" dirty="0"/>
            </a:p>
          </p:txBody>
        </p:sp>
        <p:sp>
          <p:nvSpPr>
            <p:cNvPr id="62" name="Google Shape;693;p30">
              <a:extLst>
                <a:ext uri="{FF2B5EF4-FFF2-40B4-BE49-F238E27FC236}">
                  <a16:creationId xmlns:a16="http://schemas.microsoft.com/office/drawing/2014/main" id="{5CABD1B9-8126-4AF2-9E9E-FBDD2C9EE15E}"/>
                </a:ext>
              </a:extLst>
            </p:cNvPr>
            <p:cNvSpPr/>
            <p:nvPr/>
          </p:nvSpPr>
          <p:spPr>
            <a:xfrm>
              <a:off x="3187209" y="1509279"/>
              <a:ext cx="579900" cy="579900"/>
            </a:xfrm>
            <a:prstGeom prst="round2DiagRect">
              <a:avLst>
                <a:gd name="adj1" fmla="val 0"/>
                <a:gd name="adj2"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193;p18">
            <a:extLst>
              <a:ext uri="{FF2B5EF4-FFF2-40B4-BE49-F238E27FC236}">
                <a16:creationId xmlns:a16="http://schemas.microsoft.com/office/drawing/2014/main" id="{3F54DA31-3162-4399-82C5-4127AAB7486C}"/>
              </a:ext>
            </a:extLst>
          </p:cNvPr>
          <p:cNvSpPr/>
          <p:nvPr/>
        </p:nvSpPr>
        <p:spPr>
          <a:xfrm rot="20103688">
            <a:off x="2100087" y="2497400"/>
            <a:ext cx="927457" cy="641949"/>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sp>
        <p:nvSpPr>
          <p:cNvPr id="64" name="Google Shape;193;p18">
            <a:extLst>
              <a:ext uri="{FF2B5EF4-FFF2-40B4-BE49-F238E27FC236}">
                <a16:creationId xmlns:a16="http://schemas.microsoft.com/office/drawing/2014/main" id="{71633FF1-466D-4C33-8EDE-A77AEB831946}"/>
              </a:ext>
            </a:extLst>
          </p:cNvPr>
          <p:cNvSpPr/>
          <p:nvPr/>
        </p:nvSpPr>
        <p:spPr>
          <a:xfrm rot="881133">
            <a:off x="6026915" y="1991818"/>
            <a:ext cx="927457" cy="641949"/>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sp>
        <p:nvSpPr>
          <p:cNvPr id="65" name="Google Shape;680;p30">
            <a:extLst>
              <a:ext uri="{FF2B5EF4-FFF2-40B4-BE49-F238E27FC236}">
                <a16:creationId xmlns:a16="http://schemas.microsoft.com/office/drawing/2014/main" id="{CD3B22D7-2B6E-4B56-B1D0-B51E967AFF8B}"/>
              </a:ext>
            </a:extLst>
          </p:cNvPr>
          <p:cNvSpPr txBox="1"/>
          <p:nvPr/>
        </p:nvSpPr>
        <p:spPr>
          <a:xfrm>
            <a:off x="169563" y="2681424"/>
            <a:ext cx="2344800" cy="27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Livvic"/>
                <a:ea typeface="Livvic"/>
                <a:cs typeface="Livvic"/>
                <a:sym typeface="Livvic"/>
              </a:rPr>
              <a:t>Javascript / html</a:t>
            </a:r>
            <a:endParaRPr sz="1800" b="1" dirty="0">
              <a:solidFill>
                <a:schemeClr val="dk1"/>
              </a:solidFill>
              <a:latin typeface="Livvic"/>
              <a:ea typeface="Livvic"/>
              <a:cs typeface="Livvic"/>
              <a:sym typeface="Livvic"/>
            </a:endParaRPr>
          </a:p>
        </p:txBody>
      </p:sp>
      <p:sp>
        <p:nvSpPr>
          <p:cNvPr id="66" name="Google Shape;686;p30">
            <a:extLst>
              <a:ext uri="{FF2B5EF4-FFF2-40B4-BE49-F238E27FC236}">
                <a16:creationId xmlns:a16="http://schemas.microsoft.com/office/drawing/2014/main" id="{6959A353-0BD0-4D3C-81AD-B801730B1DA6}"/>
              </a:ext>
            </a:extLst>
          </p:cNvPr>
          <p:cNvSpPr txBox="1"/>
          <p:nvPr/>
        </p:nvSpPr>
        <p:spPr>
          <a:xfrm>
            <a:off x="5960692" y="1884512"/>
            <a:ext cx="20470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dk1"/>
                </a:solidFill>
                <a:latin typeface="Livvic"/>
                <a:ea typeface="Livvic"/>
                <a:cs typeface="Livvic"/>
                <a:sym typeface="Livvic"/>
              </a:rPr>
              <a:t>	VS Code</a:t>
            </a:r>
            <a:endParaRPr sz="1800" b="1" dirty="0">
              <a:solidFill>
                <a:schemeClr val="dk1"/>
              </a:solidFill>
              <a:latin typeface="Livvic"/>
              <a:ea typeface="Livvic"/>
              <a:cs typeface="Livvic"/>
              <a:sym typeface="Livvic"/>
            </a:endParaRPr>
          </a:p>
        </p:txBody>
      </p:sp>
      <p:grpSp>
        <p:nvGrpSpPr>
          <p:cNvPr id="67" name="Google Shape;123;p17">
            <a:extLst>
              <a:ext uri="{FF2B5EF4-FFF2-40B4-BE49-F238E27FC236}">
                <a16:creationId xmlns:a16="http://schemas.microsoft.com/office/drawing/2014/main" id="{D80F637A-CFFC-4F9B-9276-FD0D0404400F}"/>
              </a:ext>
            </a:extLst>
          </p:cNvPr>
          <p:cNvGrpSpPr/>
          <p:nvPr/>
        </p:nvGrpSpPr>
        <p:grpSpPr>
          <a:xfrm flipH="1">
            <a:off x="169563" y="262671"/>
            <a:ext cx="705950" cy="572700"/>
            <a:chOff x="1730175" y="2632875"/>
            <a:chExt cx="1043750" cy="789850"/>
          </a:xfrm>
        </p:grpSpPr>
        <p:sp>
          <p:nvSpPr>
            <p:cNvPr id="68" name="Google Shape;124;p17">
              <a:extLst>
                <a:ext uri="{FF2B5EF4-FFF2-40B4-BE49-F238E27FC236}">
                  <a16:creationId xmlns:a16="http://schemas.microsoft.com/office/drawing/2014/main" id="{BAF6C19E-BCFD-40A2-BFF8-A7D7A95971AE}"/>
                </a:ext>
              </a:extLst>
            </p:cNvPr>
            <p:cNvSpPr/>
            <p:nvPr/>
          </p:nvSpPr>
          <p:spPr>
            <a:xfrm>
              <a:off x="1730175" y="2642275"/>
              <a:ext cx="1043750" cy="780450"/>
            </a:xfrm>
            <a:custGeom>
              <a:avLst/>
              <a:gdLst/>
              <a:ahLst/>
              <a:cxnLst/>
              <a:rect l="l" t="t" r="r" b="b"/>
              <a:pathLst>
                <a:path w="41750" h="31218" extrusionOk="0">
                  <a:moveTo>
                    <a:pt x="26329" y="0"/>
                  </a:moveTo>
                  <a:lnTo>
                    <a:pt x="41750" y="31218"/>
                  </a:lnTo>
                  <a:lnTo>
                    <a:pt x="0" y="24448"/>
                  </a:lnTo>
                  <a:close/>
                </a:path>
              </a:pathLst>
            </a:custGeom>
            <a:solidFill>
              <a:srgbClr val="E1EAE7"/>
            </a:solidFill>
            <a:ln>
              <a:noFill/>
            </a:ln>
          </p:spPr>
        </p:sp>
        <p:sp>
          <p:nvSpPr>
            <p:cNvPr id="69" name="Google Shape;125;p17">
              <a:extLst>
                <a:ext uri="{FF2B5EF4-FFF2-40B4-BE49-F238E27FC236}">
                  <a16:creationId xmlns:a16="http://schemas.microsoft.com/office/drawing/2014/main" id="{E0BA455F-94E9-4EB8-A185-EA60E5D0051B}"/>
                </a:ext>
              </a:extLst>
            </p:cNvPr>
            <p:cNvSpPr/>
            <p:nvPr/>
          </p:nvSpPr>
          <p:spPr>
            <a:xfrm>
              <a:off x="2411900" y="2632875"/>
              <a:ext cx="356975" cy="517175"/>
            </a:xfrm>
            <a:custGeom>
              <a:avLst/>
              <a:gdLst/>
              <a:ahLst/>
              <a:cxnLst/>
              <a:rect l="l" t="t" r="r" b="b"/>
              <a:pathLst>
                <a:path w="14279" h="20687" extrusionOk="0">
                  <a:moveTo>
                    <a:pt x="14279" y="17029"/>
                  </a:moveTo>
                  <a:lnTo>
                    <a:pt x="10719" y="20687"/>
                  </a:lnTo>
                  <a:lnTo>
                    <a:pt x="0" y="0"/>
                  </a:lnTo>
                  <a:close/>
                </a:path>
              </a:pathLst>
            </a:custGeom>
            <a:solidFill>
              <a:srgbClr val="FED3C2"/>
            </a:solidFill>
            <a:ln>
              <a:noFill/>
            </a:ln>
          </p:spPr>
        </p:sp>
      </p:grpSp>
      <p:grpSp>
        <p:nvGrpSpPr>
          <p:cNvPr id="70" name="Google Shape;146;p17">
            <a:extLst>
              <a:ext uri="{FF2B5EF4-FFF2-40B4-BE49-F238E27FC236}">
                <a16:creationId xmlns:a16="http://schemas.microsoft.com/office/drawing/2014/main" id="{797008EA-4E65-4EE3-89DE-CEB7F2C5AE63}"/>
              </a:ext>
            </a:extLst>
          </p:cNvPr>
          <p:cNvGrpSpPr/>
          <p:nvPr/>
        </p:nvGrpSpPr>
        <p:grpSpPr>
          <a:xfrm>
            <a:off x="414422" y="462099"/>
            <a:ext cx="196249" cy="210384"/>
            <a:chOff x="5651375" y="3806450"/>
            <a:chExt cx="481825" cy="481825"/>
          </a:xfrm>
        </p:grpSpPr>
        <p:sp>
          <p:nvSpPr>
            <p:cNvPr id="71" name="Google Shape;147;p17">
              <a:extLst>
                <a:ext uri="{FF2B5EF4-FFF2-40B4-BE49-F238E27FC236}">
                  <a16:creationId xmlns:a16="http://schemas.microsoft.com/office/drawing/2014/main" id="{2908B228-22DD-417A-9A89-582BD3459B4D}"/>
                </a:ext>
              </a:extLst>
            </p:cNvPr>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 name="Google Shape;148;p17">
              <a:extLst>
                <a:ext uri="{FF2B5EF4-FFF2-40B4-BE49-F238E27FC236}">
                  <a16:creationId xmlns:a16="http://schemas.microsoft.com/office/drawing/2014/main" id="{915D5736-D02C-40FF-99C5-DE056DCC65F3}"/>
                </a:ext>
              </a:extLst>
            </p:cNvPr>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149;p17">
              <a:extLst>
                <a:ext uri="{FF2B5EF4-FFF2-40B4-BE49-F238E27FC236}">
                  <a16:creationId xmlns:a16="http://schemas.microsoft.com/office/drawing/2014/main" id="{3EFC2BA6-D862-49F7-9EE3-B9DCB6327E9E}"/>
                </a:ext>
              </a:extLst>
            </p:cNvPr>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 name="Google Shape;150;p17">
              <a:extLst>
                <a:ext uri="{FF2B5EF4-FFF2-40B4-BE49-F238E27FC236}">
                  <a16:creationId xmlns:a16="http://schemas.microsoft.com/office/drawing/2014/main" id="{9D0D1E13-E3F9-45D1-85ED-D044426BD3EA}"/>
                </a:ext>
              </a:extLst>
            </p:cNvPr>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 name="Google Shape;193;p18">
            <a:extLst>
              <a:ext uri="{FF2B5EF4-FFF2-40B4-BE49-F238E27FC236}">
                <a16:creationId xmlns:a16="http://schemas.microsoft.com/office/drawing/2014/main" id="{C4DFC32F-F201-4256-88FB-F47DD8FA6C01}"/>
              </a:ext>
            </a:extLst>
          </p:cNvPr>
          <p:cNvSpPr/>
          <p:nvPr/>
        </p:nvSpPr>
        <p:spPr>
          <a:xfrm rot="8334620">
            <a:off x="4407970" y="3824834"/>
            <a:ext cx="927457" cy="641949"/>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sp>
        <p:nvSpPr>
          <p:cNvPr id="76" name="Google Shape;689;p30">
            <a:extLst>
              <a:ext uri="{FF2B5EF4-FFF2-40B4-BE49-F238E27FC236}">
                <a16:creationId xmlns:a16="http://schemas.microsoft.com/office/drawing/2014/main" id="{EC417B12-583D-4DD8-A098-5F506FD0CA48}"/>
              </a:ext>
            </a:extLst>
          </p:cNvPr>
          <p:cNvSpPr txBox="1"/>
          <p:nvPr/>
        </p:nvSpPr>
        <p:spPr>
          <a:xfrm>
            <a:off x="6478893" y="3973484"/>
            <a:ext cx="2344800" cy="27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ZA" sz="1800" b="1" dirty="0">
                <a:solidFill>
                  <a:schemeClr val="dk1"/>
                </a:solidFill>
                <a:latin typeface="Livvic"/>
                <a:ea typeface="Livvic"/>
                <a:cs typeface="Livvic"/>
                <a:sym typeface="Livvic"/>
              </a:rPr>
              <a:t>GIT / GITHUB</a:t>
            </a:r>
            <a:endParaRPr sz="1800" b="1" dirty="0">
              <a:solidFill>
                <a:schemeClr val="dk1"/>
              </a:solidFill>
              <a:latin typeface="Livvic"/>
              <a:ea typeface="Livvic"/>
              <a:cs typeface="Livvic"/>
              <a:sym typeface="Livv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10" presetClass="entr" presetSubtype="0" fill="hold"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74"/>
                                        </p:tgtEl>
                                        <p:attrNameLst>
                                          <p:attrName>style.visibility</p:attrName>
                                        </p:attrNameLst>
                                      </p:cBhvr>
                                      <p:to>
                                        <p:strVal val="visible"/>
                                      </p:to>
                                    </p:set>
                                    <p:animEffect transition="in" filter="fade">
                                      <p:cBhvr>
                                        <p:cTn id="13" dur="500"/>
                                        <p:tgtEl>
                                          <p:spTgt spid="67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78"/>
                                        </p:tgtEl>
                                        <p:attrNameLst>
                                          <p:attrName>style.visibility</p:attrName>
                                        </p:attrNameLst>
                                      </p:cBhvr>
                                      <p:to>
                                        <p:strVal val="visible"/>
                                      </p:to>
                                    </p:set>
                                    <p:animEffect transition="in" filter="fade">
                                      <p:cBhvr>
                                        <p:cTn id="18" dur="500"/>
                                        <p:tgtEl>
                                          <p:spTgt spid="678"/>
                                        </p:tgtEl>
                                      </p:cBhvr>
                                    </p:animEffect>
                                  </p:childTnLst>
                                </p:cTn>
                              </p:par>
                              <p:par>
                                <p:cTn id="19" presetID="10" presetClass="entr" presetSubtype="0" fill="hold" nodeType="withEffect">
                                  <p:stCondLst>
                                    <p:cond delay="0"/>
                                  </p:stCondLst>
                                  <p:childTnLst>
                                    <p:set>
                                      <p:cBhvr>
                                        <p:cTn id="20" dur="1" fill="hold">
                                          <p:stCondLst>
                                            <p:cond delay="0"/>
                                          </p:stCondLst>
                                        </p:cTn>
                                        <p:tgtEl>
                                          <p:spTgt spid="675"/>
                                        </p:tgtEl>
                                        <p:attrNameLst>
                                          <p:attrName>style.visibility</p:attrName>
                                        </p:attrNameLst>
                                      </p:cBhvr>
                                      <p:to>
                                        <p:strVal val="visible"/>
                                      </p:to>
                                    </p:set>
                                    <p:animEffect transition="in" filter="fade">
                                      <p:cBhvr>
                                        <p:cTn id="21" dur="500"/>
                                        <p:tgtEl>
                                          <p:spTgt spid="67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91"/>
                                        </p:tgtEl>
                                        <p:attrNameLst>
                                          <p:attrName>style.visibility</p:attrName>
                                        </p:attrNameLst>
                                      </p:cBhvr>
                                      <p:to>
                                        <p:strVal val="visible"/>
                                      </p:to>
                                    </p:set>
                                    <p:animEffect transition="in" filter="fade">
                                      <p:cBhvr>
                                        <p:cTn id="26" dur="500"/>
                                        <p:tgtEl>
                                          <p:spTgt spid="69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80"/>
                                        </p:tgtEl>
                                        <p:attrNameLst>
                                          <p:attrName>style.visibility</p:attrName>
                                        </p:attrNameLst>
                                      </p:cBhvr>
                                      <p:to>
                                        <p:strVal val="visible"/>
                                      </p:to>
                                    </p:set>
                                    <p:animEffect transition="in" filter="fade">
                                      <p:cBhvr>
                                        <p:cTn id="29" dur="500"/>
                                        <p:tgtEl>
                                          <p:spTgt spid="68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83"/>
                                        </p:tgtEl>
                                        <p:attrNameLst>
                                          <p:attrName>style.visibility</p:attrName>
                                        </p:attrNameLst>
                                      </p:cBhvr>
                                      <p:to>
                                        <p:strVal val="visible"/>
                                      </p:to>
                                    </p:set>
                                    <p:animEffect transition="in" filter="fade">
                                      <p:cBhvr>
                                        <p:cTn id="45" dur="500"/>
                                        <p:tgtEl>
                                          <p:spTgt spid="68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86"/>
                                        </p:tgtEl>
                                        <p:attrNameLst>
                                          <p:attrName>style.visibility</p:attrName>
                                        </p:attrNameLst>
                                      </p:cBhvr>
                                      <p:to>
                                        <p:strVal val="visible"/>
                                      </p:to>
                                    </p:set>
                                    <p:animEffect transition="in" filter="fade">
                                      <p:cBhvr>
                                        <p:cTn id="50" dur="500"/>
                                        <p:tgtEl>
                                          <p:spTgt spid="6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20"/>
                                        </p:tgtEl>
                                        <p:attrNameLst>
                                          <p:attrName>style.visibility</p:attrName>
                                        </p:attrNameLst>
                                      </p:cBhvr>
                                      <p:to>
                                        <p:strVal val="visible"/>
                                      </p:to>
                                    </p:set>
                                    <p:animEffect transition="in" filter="fade">
                                      <p:cBhvr>
                                        <p:cTn id="53" dur="500"/>
                                        <p:tgtEl>
                                          <p:spTgt spid="72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fade">
                                      <p:cBhvr>
                                        <p:cTn id="58" dur="500"/>
                                        <p:tgtEl>
                                          <p:spTgt spid="66"/>
                                        </p:tgtEl>
                                      </p:cBhvr>
                                    </p:animEffect>
                                  </p:childTnLst>
                                </p:cTn>
                              </p:par>
                              <p:par>
                                <p:cTn id="59" presetID="10" presetClass="entr" presetSubtype="0" fill="hold" nodeType="with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60"/>
                                        </p:tgtEl>
                                        <p:attrNameLst>
                                          <p:attrName>style.visibility</p:attrName>
                                        </p:attrNameLst>
                                      </p:cBhvr>
                                      <p:to>
                                        <p:strVal val="visible"/>
                                      </p:to>
                                    </p:set>
                                    <p:animEffect transition="in" filter="fade">
                                      <p:cBhvr>
                                        <p:cTn id="66" dur="500"/>
                                        <p:tgtEl>
                                          <p:spTgt spid="6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6"/>
                                        </p:tgtEl>
                                        <p:attrNameLst>
                                          <p:attrName>style.visibility</p:attrName>
                                        </p:attrNameLst>
                                      </p:cBhvr>
                                      <p:to>
                                        <p:strVal val="visible"/>
                                      </p:to>
                                    </p:set>
                                    <p:animEffect transition="in" filter="fade">
                                      <p:cBhvr>
                                        <p:cTn id="69" dur="500"/>
                                        <p:tgtEl>
                                          <p:spTgt spid="7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89"/>
                                        </p:tgtEl>
                                        <p:attrNameLst>
                                          <p:attrName>style.visibility</p:attrName>
                                        </p:attrNameLst>
                                      </p:cBhvr>
                                      <p:to>
                                        <p:strVal val="visible"/>
                                      </p:to>
                                    </p:set>
                                    <p:animEffect transition="in" filter="fade">
                                      <p:cBhvr>
                                        <p:cTn id="74" dur="500"/>
                                        <p:tgtEl>
                                          <p:spTgt spid="689"/>
                                        </p:tgtEl>
                                      </p:cBhvr>
                                    </p:animEffect>
                                  </p:childTnLst>
                                </p:cTn>
                              </p:par>
                              <p:par>
                                <p:cTn id="75" presetID="10" presetClass="entr" presetSubtype="0" fill="hold" nodeType="withEffect">
                                  <p:stCondLst>
                                    <p:cond delay="0"/>
                                  </p:stCondLst>
                                  <p:childTnLst>
                                    <p:set>
                                      <p:cBhvr>
                                        <p:cTn id="76" dur="1" fill="hold">
                                          <p:stCondLst>
                                            <p:cond delay="0"/>
                                          </p:stCondLst>
                                        </p:cTn>
                                        <p:tgtEl>
                                          <p:spTgt spid="75"/>
                                        </p:tgtEl>
                                        <p:attrNameLst>
                                          <p:attrName>style.visibility</p:attrName>
                                        </p:attrNameLst>
                                      </p:cBhvr>
                                      <p:to>
                                        <p:strVal val="visible"/>
                                      </p:to>
                                    </p:set>
                                    <p:animEffect transition="in" filter="fade">
                                      <p:cBhvr>
                                        <p:cTn id="7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 grpId="0"/>
      <p:bldP spid="678" grpId="0"/>
      <p:bldP spid="680" grpId="0"/>
      <p:bldP spid="683" grpId="0"/>
      <p:bldP spid="686" grpId="0"/>
      <p:bldP spid="689" grpId="0"/>
      <p:bldP spid="720" grpId="0" animBg="1"/>
      <p:bldP spid="59" grpId="0" animBg="1"/>
      <p:bldP spid="65" grpId="0"/>
      <p:bldP spid="66" grpId="0"/>
      <p:bldP spid="7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6"/>
          <p:cNvSpPr txBox="1">
            <a:spLocks noGrp="1"/>
          </p:cNvSpPr>
          <p:nvPr>
            <p:ph type="title"/>
          </p:nvPr>
        </p:nvSpPr>
        <p:spPr>
          <a:xfrm>
            <a:off x="1179177" y="29908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accent2">
                    <a:lumMod val="75000"/>
                  </a:schemeClr>
                </a:solidFill>
              </a:rPr>
              <a:t>Les choix technologiques :</a:t>
            </a:r>
            <a:endParaRPr sz="2400" b="0" dirty="0">
              <a:solidFill>
                <a:schemeClr val="accent2">
                  <a:lumMod val="75000"/>
                </a:schemeClr>
              </a:solidFill>
            </a:endParaRPr>
          </a:p>
        </p:txBody>
      </p:sp>
      <p:sp>
        <p:nvSpPr>
          <p:cNvPr id="15" name="Google Shape;242;p19">
            <a:extLst>
              <a:ext uri="{FF2B5EF4-FFF2-40B4-BE49-F238E27FC236}">
                <a16:creationId xmlns:a16="http://schemas.microsoft.com/office/drawing/2014/main" id="{00592852-4EA1-4152-B22A-D2FD4461D9B8}"/>
              </a:ext>
            </a:extLst>
          </p:cNvPr>
          <p:cNvSpPr/>
          <p:nvPr/>
        </p:nvSpPr>
        <p:spPr>
          <a:xfrm rot="3473737">
            <a:off x="455191" y="116780"/>
            <a:ext cx="800513"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16" name="Google Shape;274;p19">
            <a:extLst>
              <a:ext uri="{FF2B5EF4-FFF2-40B4-BE49-F238E27FC236}">
                <a16:creationId xmlns:a16="http://schemas.microsoft.com/office/drawing/2014/main" id="{88613E00-4075-4E8F-B33F-F2CD734CF92C}"/>
              </a:ext>
            </a:extLst>
          </p:cNvPr>
          <p:cNvGrpSpPr/>
          <p:nvPr/>
        </p:nvGrpSpPr>
        <p:grpSpPr>
          <a:xfrm>
            <a:off x="634507" y="361406"/>
            <a:ext cx="294060" cy="294121"/>
            <a:chOff x="5049725" y="2027900"/>
            <a:chExt cx="481750" cy="481850"/>
          </a:xfrm>
        </p:grpSpPr>
        <p:sp>
          <p:nvSpPr>
            <p:cNvPr id="17" name="Google Shape;275;p19">
              <a:extLst>
                <a:ext uri="{FF2B5EF4-FFF2-40B4-BE49-F238E27FC236}">
                  <a16:creationId xmlns:a16="http://schemas.microsoft.com/office/drawing/2014/main" id="{66BBF916-ABEE-48B5-96F7-D5F51FBFA50F}"/>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276;p19">
              <a:extLst>
                <a:ext uri="{FF2B5EF4-FFF2-40B4-BE49-F238E27FC236}">
                  <a16:creationId xmlns:a16="http://schemas.microsoft.com/office/drawing/2014/main" id="{163B63C1-AC28-4467-B743-48B58CF56F2B}"/>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277;p19">
              <a:extLst>
                <a:ext uri="{FF2B5EF4-FFF2-40B4-BE49-F238E27FC236}">
                  <a16:creationId xmlns:a16="http://schemas.microsoft.com/office/drawing/2014/main" id="{80424BEF-E922-4BBB-9BFD-A6DFFD13F5FB}"/>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278;p19">
              <a:extLst>
                <a:ext uri="{FF2B5EF4-FFF2-40B4-BE49-F238E27FC236}">
                  <a16:creationId xmlns:a16="http://schemas.microsoft.com/office/drawing/2014/main" id="{65B42A1E-CE30-4F0A-8963-1D943C97726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279;p19">
              <a:extLst>
                <a:ext uri="{FF2B5EF4-FFF2-40B4-BE49-F238E27FC236}">
                  <a16:creationId xmlns:a16="http://schemas.microsoft.com/office/drawing/2014/main" id="{43DDA1ED-5D83-4AE6-A7DF-E1C17784B61B}"/>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280;p19">
              <a:extLst>
                <a:ext uri="{FF2B5EF4-FFF2-40B4-BE49-F238E27FC236}">
                  <a16:creationId xmlns:a16="http://schemas.microsoft.com/office/drawing/2014/main" id="{B78D5EAA-7187-429D-B54C-BB9F59732D9A}"/>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281;p19">
              <a:extLst>
                <a:ext uri="{FF2B5EF4-FFF2-40B4-BE49-F238E27FC236}">
                  <a16:creationId xmlns:a16="http://schemas.microsoft.com/office/drawing/2014/main" id="{66F0CDA9-983C-4DC4-ABEB-1232C2EDA5B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282;p19">
              <a:extLst>
                <a:ext uri="{FF2B5EF4-FFF2-40B4-BE49-F238E27FC236}">
                  <a16:creationId xmlns:a16="http://schemas.microsoft.com/office/drawing/2014/main" id="{F352FE2D-124D-4956-980E-5A310E46761C}"/>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 name="TextBox 3">
            <a:extLst>
              <a:ext uri="{FF2B5EF4-FFF2-40B4-BE49-F238E27FC236}">
                <a16:creationId xmlns:a16="http://schemas.microsoft.com/office/drawing/2014/main" id="{7499DFC3-30D8-442A-BE11-F44502F74D7A}"/>
              </a:ext>
            </a:extLst>
          </p:cNvPr>
          <p:cNvSpPr txBox="1"/>
          <p:nvPr/>
        </p:nvSpPr>
        <p:spPr>
          <a:xfrm>
            <a:off x="885504" y="1065512"/>
            <a:ext cx="7454283" cy="4231928"/>
          </a:xfrm>
          <a:prstGeom prst="rect">
            <a:avLst/>
          </a:prstGeom>
          <a:noFill/>
        </p:spPr>
        <p:txBody>
          <a:bodyPr wrap="square" rtlCol="0">
            <a:spAutoFit/>
          </a:bodyPr>
          <a:lstStyle/>
          <a:p>
            <a:pPr marL="285750" indent="-285750">
              <a:buFont typeface="Wingdings" panose="05000000000000000000" pitchFamily="2" charset="2"/>
              <a:buChar char="v"/>
            </a:pPr>
            <a:r>
              <a:rPr lang="en-ZA" sz="2000" b="1" dirty="0">
                <a:solidFill>
                  <a:schemeClr val="tx1">
                    <a:lumMod val="60000"/>
                    <a:lumOff val="40000"/>
                  </a:schemeClr>
                </a:solidFill>
                <a:latin typeface="Andalus" panose="02020603050405020304" pitchFamily="18" charset="-78"/>
                <a:cs typeface="Andalus" panose="02020603050405020304" pitchFamily="18" charset="-78"/>
              </a:rPr>
              <a:t>L</a:t>
            </a:r>
            <a:r>
              <a:rPr lang="de-DE" sz="2000" b="1" dirty="0">
                <a:solidFill>
                  <a:schemeClr val="tx1">
                    <a:lumMod val="60000"/>
                    <a:lumOff val="40000"/>
                  </a:schemeClr>
                </a:solidFill>
                <a:latin typeface="Andalus" panose="02020603050405020304" pitchFamily="18" charset="-78"/>
                <a:cs typeface="Andalus" panose="02020603050405020304" pitchFamily="18" charset="-78"/>
              </a:rPr>
              <a:t>aravel </a:t>
            </a:r>
            <a:r>
              <a:rPr lang="de-DE" sz="1800" b="1" dirty="0">
                <a:solidFill>
                  <a:schemeClr val="tx1">
                    <a:lumMod val="75000"/>
                  </a:schemeClr>
                </a:solidFill>
                <a:latin typeface="Andalus" panose="02020603050405020304" pitchFamily="18" charset="-78"/>
                <a:cs typeface="Andalus" panose="02020603050405020304" pitchFamily="18" charset="-78"/>
              </a:rPr>
              <a:t>: </a:t>
            </a:r>
            <a:r>
              <a:rPr lang="fr-FR" sz="1600" b="0" i="0" dirty="0">
                <a:solidFill>
                  <a:schemeClr val="accent6">
                    <a:lumMod val="50000"/>
                  </a:schemeClr>
                </a:solidFill>
                <a:effectLst/>
                <a:latin typeface="Söhne"/>
              </a:rPr>
              <a:t>Laravel est un Framework de développement web en PHP qui facilite la création d'applications web puissantes grâce à sa structure MVC et à ses fonctionnalités avancées. Il permet aux développeurs de gagner du temps et de créer des applications sécurisées et évolutives.</a:t>
            </a:r>
          </a:p>
          <a:p>
            <a:endParaRPr lang="fr-FR" b="0" i="0" dirty="0">
              <a:solidFill>
                <a:schemeClr val="accent6">
                  <a:lumMod val="50000"/>
                </a:schemeClr>
              </a:solidFill>
              <a:effectLst/>
              <a:latin typeface="Söhne"/>
            </a:endParaRPr>
          </a:p>
          <a:p>
            <a:pPr marL="285750" indent="-285750">
              <a:buFont typeface="Wingdings" panose="05000000000000000000" pitchFamily="2" charset="2"/>
              <a:buChar char="v"/>
            </a:pPr>
            <a:r>
              <a:rPr lang="fr-FR" sz="1800" b="1" dirty="0">
                <a:solidFill>
                  <a:schemeClr val="tx1">
                    <a:lumMod val="60000"/>
                    <a:lumOff val="40000"/>
                  </a:schemeClr>
                </a:solidFill>
                <a:latin typeface="Andalus" panose="02020603050405020304" pitchFamily="18" charset="-78"/>
                <a:cs typeface="Andalus" panose="02020603050405020304" pitchFamily="18" charset="-78"/>
              </a:rPr>
              <a:t>MySQL</a:t>
            </a:r>
            <a:r>
              <a:rPr lang="fr-FR" sz="1800" b="1" dirty="0">
                <a:solidFill>
                  <a:schemeClr val="accent6">
                    <a:lumMod val="50000"/>
                  </a:schemeClr>
                </a:solidFill>
                <a:latin typeface="Söhne"/>
                <a:cs typeface="Andalus" panose="02020603050405020304" pitchFamily="18" charset="-78"/>
              </a:rPr>
              <a:t> : </a:t>
            </a:r>
            <a:r>
              <a:rPr lang="fr-FR" sz="1600" b="0" i="0" dirty="0">
                <a:solidFill>
                  <a:schemeClr val="accent6">
                    <a:lumMod val="50000"/>
                  </a:schemeClr>
                </a:solidFill>
                <a:effectLst/>
                <a:latin typeface="Söhne"/>
              </a:rPr>
              <a:t>MySQL est un système de gestion de base de données relationnelle (SGBDR) populaire qui permet de stocker, organiser et gérer efficacement de grandes quantités de données. Il offre une grande fiabilité, une performance élevée et une compatibilité avec de nombreux langages de programmation.</a:t>
            </a:r>
          </a:p>
          <a:p>
            <a:pPr marL="285750" indent="-285750">
              <a:buFont typeface="Wingdings" panose="05000000000000000000" pitchFamily="2" charset="2"/>
              <a:buChar char="v"/>
            </a:pPr>
            <a:endParaRPr lang="fr-FR" dirty="0">
              <a:solidFill>
                <a:schemeClr val="accent6">
                  <a:lumMod val="50000"/>
                </a:schemeClr>
              </a:solidFill>
              <a:latin typeface="Söhne"/>
            </a:endParaRPr>
          </a:p>
          <a:p>
            <a:pPr marL="285750" indent="-285750">
              <a:buFont typeface="Wingdings" panose="05000000000000000000" pitchFamily="2" charset="2"/>
              <a:buChar char="v"/>
            </a:pPr>
            <a:r>
              <a:rPr lang="fr-FR" sz="1800" b="1" dirty="0">
                <a:solidFill>
                  <a:schemeClr val="tx1">
                    <a:lumMod val="60000"/>
                    <a:lumOff val="40000"/>
                  </a:schemeClr>
                </a:solidFill>
                <a:latin typeface="Andalus" panose="02020603050405020304" pitchFamily="18" charset="-78"/>
                <a:cs typeface="Andalus" panose="02020603050405020304" pitchFamily="18" charset="-78"/>
              </a:rPr>
              <a:t>Javascript</a:t>
            </a:r>
            <a:r>
              <a:rPr lang="fr-FR" b="0" i="0" dirty="0">
                <a:solidFill>
                  <a:schemeClr val="accent6">
                    <a:lumMod val="50000"/>
                  </a:schemeClr>
                </a:solidFill>
                <a:effectLst/>
                <a:latin typeface="Söhne"/>
              </a:rPr>
              <a:t> : </a:t>
            </a:r>
            <a:r>
              <a:rPr lang="fr-FR" sz="1600" b="0" i="0" dirty="0">
                <a:solidFill>
                  <a:schemeClr val="accent6">
                    <a:lumMod val="50000"/>
                  </a:schemeClr>
                </a:solidFill>
                <a:effectLst/>
                <a:latin typeface="Söhne"/>
              </a:rPr>
              <a:t>JavaScript est un langage de programmation de haut niveau utilisé principalement pour développer des fonctionnalités interactives sur les sites web. Il permet d'ajouter des comportements dynamiques aux pages, de manipuler le contenu, de réagir aux interactions des utilisateurs et de créer des applications web avancées.</a:t>
            </a:r>
          </a:p>
          <a:p>
            <a:pPr marL="285750" indent="-285750">
              <a:buFont typeface="Wingdings" panose="05000000000000000000" pitchFamily="2" charset="2"/>
              <a:buChar char="v"/>
            </a:pPr>
            <a:endParaRPr lang="de-DE" sz="1100" b="1" dirty="0">
              <a:solidFill>
                <a:schemeClr val="accent6">
                  <a:lumMod val="50000"/>
                </a:schemeClr>
              </a:solidFill>
              <a:latin typeface="Andalus" panose="02020603050405020304" pitchFamily="18" charset="-78"/>
              <a:cs typeface="Andalus" panose="02020603050405020304" pitchFamily="18" charset="-78"/>
            </a:endParaRPr>
          </a:p>
          <a:p>
            <a:pPr marL="285750" indent="-285750">
              <a:buFont typeface="Wingdings" panose="05000000000000000000" pitchFamily="2" charset="2"/>
              <a:buChar char="v"/>
            </a:pPr>
            <a:endParaRPr lang="en-ZA" dirty="0"/>
          </a:p>
        </p:txBody>
      </p:sp>
    </p:spTree>
    <p:extLst>
      <p:ext uri="{BB962C8B-B14F-4D97-AF65-F5344CB8AC3E}">
        <p14:creationId xmlns:p14="http://schemas.microsoft.com/office/powerpoint/2010/main" val="274374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6"/>
          <p:cNvSpPr txBox="1">
            <a:spLocks noGrp="1"/>
          </p:cNvSpPr>
          <p:nvPr>
            <p:ph type="title"/>
          </p:nvPr>
        </p:nvSpPr>
        <p:spPr>
          <a:xfrm>
            <a:off x="1179177" y="29908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accent2">
                    <a:lumMod val="75000"/>
                  </a:schemeClr>
                </a:solidFill>
              </a:rPr>
              <a:t>Les choix technologiques :</a:t>
            </a:r>
            <a:endParaRPr sz="2400" b="0" dirty="0">
              <a:solidFill>
                <a:schemeClr val="accent2">
                  <a:lumMod val="75000"/>
                </a:schemeClr>
              </a:solidFill>
            </a:endParaRPr>
          </a:p>
        </p:txBody>
      </p:sp>
      <p:sp>
        <p:nvSpPr>
          <p:cNvPr id="15" name="Google Shape;242;p19">
            <a:extLst>
              <a:ext uri="{FF2B5EF4-FFF2-40B4-BE49-F238E27FC236}">
                <a16:creationId xmlns:a16="http://schemas.microsoft.com/office/drawing/2014/main" id="{00592852-4EA1-4152-B22A-D2FD4461D9B8}"/>
              </a:ext>
            </a:extLst>
          </p:cNvPr>
          <p:cNvSpPr/>
          <p:nvPr/>
        </p:nvSpPr>
        <p:spPr>
          <a:xfrm rot="3473737">
            <a:off x="455191" y="116780"/>
            <a:ext cx="800513"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16" name="Google Shape;274;p19">
            <a:extLst>
              <a:ext uri="{FF2B5EF4-FFF2-40B4-BE49-F238E27FC236}">
                <a16:creationId xmlns:a16="http://schemas.microsoft.com/office/drawing/2014/main" id="{88613E00-4075-4E8F-B33F-F2CD734CF92C}"/>
              </a:ext>
            </a:extLst>
          </p:cNvPr>
          <p:cNvGrpSpPr/>
          <p:nvPr/>
        </p:nvGrpSpPr>
        <p:grpSpPr>
          <a:xfrm>
            <a:off x="634507" y="361406"/>
            <a:ext cx="294060" cy="294121"/>
            <a:chOff x="5049725" y="2027900"/>
            <a:chExt cx="481750" cy="481850"/>
          </a:xfrm>
        </p:grpSpPr>
        <p:sp>
          <p:nvSpPr>
            <p:cNvPr id="17" name="Google Shape;275;p19">
              <a:extLst>
                <a:ext uri="{FF2B5EF4-FFF2-40B4-BE49-F238E27FC236}">
                  <a16:creationId xmlns:a16="http://schemas.microsoft.com/office/drawing/2014/main" id="{66BBF916-ABEE-48B5-96F7-D5F51FBFA50F}"/>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276;p19">
              <a:extLst>
                <a:ext uri="{FF2B5EF4-FFF2-40B4-BE49-F238E27FC236}">
                  <a16:creationId xmlns:a16="http://schemas.microsoft.com/office/drawing/2014/main" id="{163B63C1-AC28-4467-B743-48B58CF56F2B}"/>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277;p19">
              <a:extLst>
                <a:ext uri="{FF2B5EF4-FFF2-40B4-BE49-F238E27FC236}">
                  <a16:creationId xmlns:a16="http://schemas.microsoft.com/office/drawing/2014/main" id="{80424BEF-E922-4BBB-9BFD-A6DFFD13F5FB}"/>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278;p19">
              <a:extLst>
                <a:ext uri="{FF2B5EF4-FFF2-40B4-BE49-F238E27FC236}">
                  <a16:creationId xmlns:a16="http://schemas.microsoft.com/office/drawing/2014/main" id="{65B42A1E-CE30-4F0A-8963-1D943C97726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279;p19">
              <a:extLst>
                <a:ext uri="{FF2B5EF4-FFF2-40B4-BE49-F238E27FC236}">
                  <a16:creationId xmlns:a16="http://schemas.microsoft.com/office/drawing/2014/main" id="{43DDA1ED-5D83-4AE6-A7DF-E1C17784B61B}"/>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280;p19">
              <a:extLst>
                <a:ext uri="{FF2B5EF4-FFF2-40B4-BE49-F238E27FC236}">
                  <a16:creationId xmlns:a16="http://schemas.microsoft.com/office/drawing/2014/main" id="{B78D5EAA-7187-429D-B54C-BB9F59732D9A}"/>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281;p19">
              <a:extLst>
                <a:ext uri="{FF2B5EF4-FFF2-40B4-BE49-F238E27FC236}">
                  <a16:creationId xmlns:a16="http://schemas.microsoft.com/office/drawing/2014/main" id="{66F0CDA9-983C-4DC4-ABEB-1232C2EDA5B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282;p19">
              <a:extLst>
                <a:ext uri="{FF2B5EF4-FFF2-40B4-BE49-F238E27FC236}">
                  <a16:creationId xmlns:a16="http://schemas.microsoft.com/office/drawing/2014/main" id="{F352FE2D-124D-4956-980E-5A310E46761C}"/>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 name="TextBox 3">
            <a:extLst>
              <a:ext uri="{FF2B5EF4-FFF2-40B4-BE49-F238E27FC236}">
                <a16:creationId xmlns:a16="http://schemas.microsoft.com/office/drawing/2014/main" id="{7499DFC3-30D8-442A-BE11-F44502F74D7A}"/>
              </a:ext>
            </a:extLst>
          </p:cNvPr>
          <p:cNvSpPr txBox="1"/>
          <p:nvPr/>
        </p:nvSpPr>
        <p:spPr>
          <a:xfrm>
            <a:off x="885504" y="1065512"/>
            <a:ext cx="7454283" cy="4370427"/>
          </a:xfrm>
          <a:prstGeom prst="rect">
            <a:avLst/>
          </a:prstGeom>
          <a:noFill/>
        </p:spPr>
        <p:txBody>
          <a:bodyPr wrap="square" rtlCol="0">
            <a:spAutoFit/>
          </a:bodyPr>
          <a:lstStyle/>
          <a:p>
            <a:endParaRPr lang="fr-FR" dirty="0">
              <a:solidFill>
                <a:schemeClr val="accent6">
                  <a:lumMod val="50000"/>
                </a:schemeClr>
              </a:solidFill>
              <a:latin typeface="Söhne"/>
            </a:endParaRPr>
          </a:p>
          <a:p>
            <a:pPr marL="285750" indent="-285750">
              <a:buFont typeface="Wingdings" panose="05000000000000000000" pitchFamily="2" charset="2"/>
              <a:buChar char="v"/>
            </a:pPr>
            <a:r>
              <a:rPr lang="fr-FR" sz="1800" b="1" dirty="0">
                <a:solidFill>
                  <a:schemeClr val="tx1">
                    <a:lumMod val="60000"/>
                    <a:lumOff val="40000"/>
                  </a:schemeClr>
                </a:solidFill>
                <a:latin typeface="Andalus" panose="02020603050405020304" pitchFamily="18" charset="-78"/>
                <a:cs typeface="Andalus" panose="02020603050405020304" pitchFamily="18" charset="-78"/>
              </a:rPr>
              <a:t>HTML : </a:t>
            </a:r>
            <a:r>
              <a:rPr lang="fr-FR" sz="1600" b="0" i="0" dirty="0">
                <a:solidFill>
                  <a:schemeClr val="accent6">
                    <a:lumMod val="50000"/>
                  </a:schemeClr>
                </a:solidFill>
                <a:effectLst/>
                <a:latin typeface="Söhne"/>
              </a:rPr>
              <a:t>HTML (HyperText Markup Language) est le langage de balisage standard utilisé pour structurer et présenter le contenu sur le Web. Il permet de définir la structure des pages web en utilisant des balises et des éléments pour marquer différents types de contenu tels que les titres, les paragraphes, les liens, les images, etc.</a:t>
            </a:r>
            <a:r>
              <a:rPr lang="fr-FR" sz="1200" b="1" dirty="0">
                <a:solidFill>
                  <a:schemeClr val="accent6">
                    <a:lumMod val="50000"/>
                  </a:schemeClr>
                </a:solidFill>
                <a:latin typeface="Andalus" panose="02020603050405020304" pitchFamily="18" charset="-78"/>
                <a:cs typeface="Andalus" panose="02020603050405020304" pitchFamily="18" charset="-78"/>
              </a:rPr>
              <a:t> </a:t>
            </a:r>
          </a:p>
          <a:p>
            <a:pPr marL="285750" indent="-285750">
              <a:buFont typeface="Wingdings" panose="05000000000000000000" pitchFamily="2" charset="2"/>
              <a:buChar char="v"/>
            </a:pPr>
            <a:endParaRPr lang="fr-FR" sz="1200" b="1" dirty="0">
              <a:solidFill>
                <a:schemeClr val="accent6">
                  <a:lumMod val="50000"/>
                </a:schemeClr>
              </a:solidFill>
              <a:latin typeface="Andalus" panose="02020603050405020304" pitchFamily="18" charset="-78"/>
              <a:cs typeface="Andalus" panose="02020603050405020304" pitchFamily="18" charset="-78"/>
            </a:endParaRPr>
          </a:p>
          <a:p>
            <a:pPr marL="285750" indent="-285750">
              <a:buFont typeface="Wingdings" panose="05000000000000000000" pitchFamily="2" charset="2"/>
              <a:buChar char="v"/>
            </a:pPr>
            <a:r>
              <a:rPr lang="fr-FR" sz="1800" b="1" dirty="0">
                <a:solidFill>
                  <a:schemeClr val="tx1">
                    <a:lumMod val="60000"/>
                    <a:lumOff val="40000"/>
                  </a:schemeClr>
                </a:solidFill>
                <a:latin typeface="Andalus" panose="02020603050405020304" pitchFamily="18" charset="-78"/>
                <a:cs typeface="Andalus" panose="02020603050405020304" pitchFamily="18" charset="-78"/>
              </a:rPr>
              <a:t>VS</a:t>
            </a:r>
            <a:r>
              <a:rPr lang="fr-FR" sz="1200" b="1" dirty="0">
                <a:solidFill>
                  <a:schemeClr val="accent6">
                    <a:lumMod val="50000"/>
                  </a:schemeClr>
                </a:solidFill>
                <a:latin typeface="Andalus" panose="02020603050405020304" pitchFamily="18" charset="-78"/>
                <a:cs typeface="Andalus" panose="02020603050405020304" pitchFamily="18" charset="-78"/>
              </a:rPr>
              <a:t> </a:t>
            </a:r>
            <a:r>
              <a:rPr lang="fr-FR" sz="1800" b="1" dirty="0">
                <a:solidFill>
                  <a:schemeClr val="tx1">
                    <a:lumMod val="60000"/>
                    <a:lumOff val="40000"/>
                  </a:schemeClr>
                </a:solidFill>
                <a:latin typeface="Andalus" panose="02020603050405020304" pitchFamily="18" charset="-78"/>
                <a:cs typeface="Andalus" panose="02020603050405020304" pitchFamily="18" charset="-78"/>
              </a:rPr>
              <a:t>Code</a:t>
            </a:r>
            <a:r>
              <a:rPr lang="fr-FR" sz="1200" b="1" dirty="0">
                <a:solidFill>
                  <a:schemeClr val="accent6">
                    <a:lumMod val="50000"/>
                  </a:schemeClr>
                </a:solidFill>
                <a:latin typeface="Andalus" panose="02020603050405020304" pitchFamily="18" charset="-78"/>
                <a:cs typeface="Andalus" panose="02020603050405020304" pitchFamily="18" charset="-78"/>
              </a:rPr>
              <a:t> : </a:t>
            </a:r>
            <a:r>
              <a:rPr lang="fr-FR" b="0" i="0" dirty="0">
                <a:solidFill>
                  <a:schemeClr val="accent6">
                    <a:lumMod val="50000"/>
                  </a:schemeClr>
                </a:solidFill>
                <a:effectLst/>
                <a:latin typeface="Söhne"/>
              </a:rPr>
              <a:t>VS Code (Visual Studio Code) est un éditeur de code source léger et polyvalent, développé par Microsoft. Il offre une interface conviviale, une grande extensibilité et prend en charge de nombreux langages de programmation, ce qui en fait un choix populaire parmi les développeurs pour l'édition et le développement de logiciels.</a:t>
            </a:r>
          </a:p>
          <a:p>
            <a:pPr marL="285750" indent="-285750">
              <a:buFont typeface="Wingdings" panose="05000000000000000000" pitchFamily="2" charset="2"/>
              <a:buChar char="v"/>
            </a:pPr>
            <a:endParaRPr lang="fr-FR" dirty="0">
              <a:solidFill>
                <a:schemeClr val="accent6">
                  <a:lumMod val="50000"/>
                </a:schemeClr>
              </a:solidFill>
              <a:latin typeface="Söhne"/>
            </a:endParaRPr>
          </a:p>
          <a:p>
            <a:pPr marL="285750" indent="-285750">
              <a:buFont typeface="Wingdings" panose="05000000000000000000" pitchFamily="2" charset="2"/>
              <a:buChar char="v"/>
            </a:pPr>
            <a:r>
              <a:rPr lang="fr-FR" sz="1800" b="1" dirty="0">
                <a:solidFill>
                  <a:schemeClr val="tx1">
                    <a:lumMod val="60000"/>
                    <a:lumOff val="40000"/>
                  </a:schemeClr>
                </a:solidFill>
                <a:latin typeface="Andalus" panose="02020603050405020304" pitchFamily="18" charset="-78"/>
                <a:cs typeface="Andalus" panose="02020603050405020304" pitchFamily="18" charset="-78"/>
              </a:rPr>
              <a:t>Tailwind</a:t>
            </a:r>
            <a:r>
              <a:rPr lang="fr-FR" b="0" i="0" dirty="0">
                <a:solidFill>
                  <a:schemeClr val="accent6">
                    <a:lumMod val="50000"/>
                  </a:schemeClr>
                </a:solidFill>
                <a:effectLst/>
                <a:latin typeface="Söhne"/>
              </a:rPr>
              <a:t> : Tailwind CSS est un Framework CSS moderne qui permet de concevoir rapidement des interfaces web élégantes et réactives. Il offre une approche basée sur les classes pour styliser les éléments, ce qui permet une personnalisation et une flexibilité accrues tout en réduisant le besoin d'écrire du CSS personnalisé.</a:t>
            </a:r>
          </a:p>
          <a:p>
            <a:pPr marL="285750" indent="-285750">
              <a:buFont typeface="Wingdings" panose="05000000000000000000" pitchFamily="2" charset="2"/>
              <a:buChar char="v"/>
            </a:pPr>
            <a:endParaRPr lang="fr-FR" sz="1100" dirty="0">
              <a:solidFill>
                <a:schemeClr val="accent6">
                  <a:lumMod val="50000"/>
                </a:schemeClr>
              </a:solidFill>
              <a:latin typeface="Söhne"/>
              <a:cs typeface="Andalus" panose="02020603050405020304" pitchFamily="18" charset="-78"/>
            </a:endParaRPr>
          </a:p>
          <a:p>
            <a:pPr marL="285750" indent="-285750">
              <a:buFont typeface="Wingdings" panose="05000000000000000000" pitchFamily="2" charset="2"/>
              <a:buChar char="v"/>
            </a:pPr>
            <a:endParaRPr lang="de-DE" sz="1100" b="1" dirty="0">
              <a:solidFill>
                <a:schemeClr val="accent6">
                  <a:lumMod val="50000"/>
                </a:schemeClr>
              </a:solidFill>
              <a:latin typeface="Andalus" panose="02020603050405020304" pitchFamily="18" charset="-78"/>
              <a:cs typeface="Andalus" panose="02020603050405020304" pitchFamily="18" charset="-78"/>
            </a:endParaRPr>
          </a:p>
          <a:p>
            <a:pPr marL="285750" indent="-285750">
              <a:buFont typeface="Wingdings" panose="05000000000000000000" pitchFamily="2" charset="2"/>
              <a:buChar char="v"/>
            </a:pPr>
            <a:endParaRPr lang="en-ZA" dirty="0"/>
          </a:p>
        </p:txBody>
      </p:sp>
    </p:spTree>
    <p:extLst>
      <p:ext uri="{BB962C8B-B14F-4D97-AF65-F5344CB8AC3E}">
        <p14:creationId xmlns:p14="http://schemas.microsoft.com/office/powerpoint/2010/main" val="72757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5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6"/>
          <p:cNvSpPr txBox="1">
            <a:spLocks noGrp="1"/>
          </p:cNvSpPr>
          <p:nvPr>
            <p:ph type="title"/>
          </p:nvPr>
        </p:nvSpPr>
        <p:spPr>
          <a:xfrm>
            <a:off x="1179177" y="17845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accent2">
                    <a:lumMod val="75000"/>
                  </a:schemeClr>
                </a:solidFill>
              </a:rPr>
              <a:t>Les choix technologiques :</a:t>
            </a:r>
            <a:endParaRPr sz="2400" b="0" dirty="0">
              <a:solidFill>
                <a:schemeClr val="accent2">
                  <a:lumMod val="75000"/>
                </a:schemeClr>
              </a:solidFill>
            </a:endParaRPr>
          </a:p>
        </p:txBody>
      </p:sp>
      <p:sp>
        <p:nvSpPr>
          <p:cNvPr id="15" name="Google Shape;242;p19">
            <a:extLst>
              <a:ext uri="{FF2B5EF4-FFF2-40B4-BE49-F238E27FC236}">
                <a16:creationId xmlns:a16="http://schemas.microsoft.com/office/drawing/2014/main" id="{00592852-4EA1-4152-B22A-D2FD4461D9B8}"/>
              </a:ext>
            </a:extLst>
          </p:cNvPr>
          <p:cNvSpPr/>
          <p:nvPr/>
        </p:nvSpPr>
        <p:spPr>
          <a:xfrm rot="3473737">
            <a:off x="441587" y="51062"/>
            <a:ext cx="800513"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16" name="Google Shape;274;p19">
            <a:extLst>
              <a:ext uri="{FF2B5EF4-FFF2-40B4-BE49-F238E27FC236}">
                <a16:creationId xmlns:a16="http://schemas.microsoft.com/office/drawing/2014/main" id="{88613E00-4075-4E8F-B33F-F2CD734CF92C}"/>
              </a:ext>
            </a:extLst>
          </p:cNvPr>
          <p:cNvGrpSpPr/>
          <p:nvPr/>
        </p:nvGrpSpPr>
        <p:grpSpPr>
          <a:xfrm>
            <a:off x="625676" y="317747"/>
            <a:ext cx="294060" cy="294121"/>
            <a:chOff x="5049725" y="2027900"/>
            <a:chExt cx="481750" cy="481850"/>
          </a:xfrm>
        </p:grpSpPr>
        <p:sp>
          <p:nvSpPr>
            <p:cNvPr id="17" name="Google Shape;275;p19">
              <a:extLst>
                <a:ext uri="{FF2B5EF4-FFF2-40B4-BE49-F238E27FC236}">
                  <a16:creationId xmlns:a16="http://schemas.microsoft.com/office/drawing/2014/main" id="{66BBF916-ABEE-48B5-96F7-D5F51FBFA50F}"/>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276;p19">
              <a:extLst>
                <a:ext uri="{FF2B5EF4-FFF2-40B4-BE49-F238E27FC236}">
                  <a16:creationId xmlns:a16="http://schemas.microsoft.com/office/drawing/2014/main" id="{163B63C1-AC28-4467-B743-48B58CF56F2B}"/>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277;p19">
              <a:extLst>
                <a:ext uri="{FF2B5EF4-FFF2-40B4-BE49-F238E27FC236}">
                  <a16:creationId xmlns:a16="http://schemas.microsoft.com/office/drawing/2014/main" id="{80424BEF-E922-4BBB-9BFD-A6DFFD13F5FB}"/>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278;p19">
              <a:extLst>
                <a:ext uri="{FF2B5EF4-FFF2-40B4-BE49-F238E27FC236}">
                  <a16:creationId xmlns:a16="http://schemas.microsoft.com/office/drawing/2014/main" id="{65B42A1E-CE30-4F0A-8963-1D943C97726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279;p19">
              <a:extLst>
                <a:ext uri="{FF2B5EF4-FFF2-40B4-BE49-F238E27FC236}">
                  <a16:creationId xmlns:a16="http://schemas.microsoft.com/office/drawing/2014/main" id="{43DDA1ED-5D83-4AE6-A7DF-E1C17784B61B}"/>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280;p19">
              <a:extLst>
                <a:ext uri="{FF2B5EF4-FFF2-40B4-BE49-F238E27FC236}">
                  <a16:creationId xmlns:a16="http://schemas.microsoft.com/office/drawing/2014/main" id="{B78D5EAA-7187-429D-B54C-BB9F59732D9A}"/>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281;p19">
              <a:extLst>
                <a:ext uri="{FF2B5EF4-FFF2-40B4-BE49-F238E27FC236}">
                  <a16:creationId xmlns:a16="http://schemas.microsoft.com/office/drawing/2014/main" id="{66F0CDA9-983C-4DC4-ABEB-1232C2EDA5BE}"/>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282;p19">
              <a:extLst>
                <a:ext uri="{FF2B5EF4-FFF2-40B4-BE49-F238E27FC236}">
                  <a16:creationId xmlns:a16="http://schemas.microsoft.com/office/drawing/2014/main" id="{F352FE2D-124D-4956-980E-5A310E46761C}"/>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 name="TextBox 3">
            <a:extLst>
              <a:ext uri="{FF2B5EF4-FFF2-40B4-BE49-F238E27FC236}">
                <a16:creationId xmlns:a16="http://schemas.microsoft.com/office/drawing/2014/main" id="{7499DFC3-30D8-442A-BE11-F44502F74D7A}"/>
              </a:ext>
            </a:extLst>
          </p:cNvPr>
          <p:cNvSpPr txBox="1"/>
          <p:nvPr/>
        </p:nvSpPr>
        <p:spPr>
          <a:xfrm>
            <a:off x="885294" y="611868"/>
            <a:ext cx="7454283" cy="4724370"/>
          </a:xfrm>
          <a:prstGeom prst="rect">
            <a:avLst/>
          </a:prstGeom>
          <a:noFill/>
        </p:spPr>
        <p:txBody>
          <a:bodyPr wrap="square" rtlCol="0">
            <a:spAutoFit/>
          </a:bodyPr>
          <a:lstStyle/>
          <a:p>
            <a:endParaRPr lang="fr-FR" dirty="0">
              <a:solidFill>
                <a:schemeClr val="accent6">
                  <a:lumMod val="50000"/>
                </a:schemeClr>
              </a:solidFill>
              <a:latin typeface="Söhne"/>
            </a:endParaRPr>
          </a:p>
          <a:p>
            <a:pPr marL="285750" indent="-285750">
              <a:buFont typeface="Wingdings" panose="05000000000000000000" pitchFamily="2" charset="2"/>
              <a:buChar char="v"/>
            </a:pPr>
            <a:r>
              <a:rPr lang="fr-FR" sz="1800" b="1" dirty="0">
                <a:solidFill>
                  <a:schemeClr val="tx1">
                    <a:lumMod val="60000"/>
                    <a:lumOff val="40000"/>
                  </a:schemeClr>
                </a:solidFill>
                <a:latin typeface="Andalus" panose="02020603050405020304" pitchFamily="18" charset="-78"/>
                <a:cs typeface="Andalus" panose="02020603050405020304" pitchFamily="18" charset="-78"/>
              </a:rPr>
              <a:t>CSS : </a:t>
            </a:r>
            <a:r>
              <a:rPr lang="fr-FR" sz="1600" dirty="0">
                <a:solidFill>
                  <a:schemeClr val="accent6">
                    <a:lumMod val="50000"/>
                  </a:schemeClr>
                </a:solidFill>
                <a:latin typeface="Söhne"/>
              </a:rPr>
              <a:t>CSS (Cascading Style Sheets) est un langage de feuilles de style utilisé pour décrire la présentation et l'apparence des documents HTML. Il permet de contrôler les couleurs, les polices, les marges, les espacements, les animations et autres propriétés visuelles d'une page web, offrant ainsi un contrôle précis sur l'aspect et la mise en page des éléments.</a:t>
            </a:r>
          </a:p>
          <a:p>
            <a:pPr marL="285750" indent="-285750">
              <a:buFont typeface="Wingdings" panose="05000000000000000000" pitchFamily="2" charset="2"/>
              <a:buChar char="v"/>
            </a:pPr>
            <a:endParaRPr lang="fr-FR" sz="1600" dirty="0">
              <a:solidFill>
                <a:schemeClr val="accent6">
                  <a:lumMod val="50000"/>
                </a:schemeClr>
              </a:solidFill>
              <a:latin typeface="Söhne"/>
              <a:cs typeface="Andalus" panose="02020603050405020304" pitchFamily="18" charset="-78"/>
            </a:endParaRPr>
          </a:p>
          <a:p>
            <a:pPr marL="285750" indent="-285750">
              <a:buFont typeface="Wingdings" panose="05000000000000000000" pitchFamily="2" charset="2"/>
              <a:buChar char="v"/>
            </a:pPr>
            <a:r>
              <a:rPr lang="fr-FR" sz="1800" b="1" dirty="0">
                <a:solidFill>
                  <a:schemeClr val="tx1">
                    <a:lumMod val="60000"/>
                    <a:lumOff val="40000"/>
                  </a:schemeClr>
                </a:solidFill>
                <a:latin typeface="Andalus" panose="02020603050405020304" pitchFamily="18" charset="-78"/>
                <a:cs typeface="Andalus" panose="02020603050405020304" pitchFamily="18" charset="-78"/>
              </a:rPr>
              <a:t>GIT</a:t>
            </a:r>
            <a:r>
              <a:rPr lang="fr-FR" sz="1600" dirty="0">
                <a:solidFill>
                  <a:schemeClr val="accent6">
                    <a:lumMod val="50000"/>
                  </a:schemeClr>
                </a:solidFill>
                <a:latin typeface="Söhne"/>
                <a:cs typeface="Andalus" panose="02020603050405020304" pitchFamily="18" charset="-78"/>
              </a:rPr>
              <a:t> :</a:t>
            </a:r>
            <a:r>
              <a:rPr lang="fr-FR" sz="1600" b="0" i="0" dirty="0">
                <a:solidFill>
                  <a:schemeClr val="accent6">
                    <a:lumMod val="50000"/>
                  </a:schemeClr>
                </a:solidFill>
                <a:effectLst/>
                <a:latin typeface="Söhne"/>
              </a:rPr>
              <a:t>Git est un système de contrôle de version distribué largement utilisé pour le suivi des modifications de code source. Il permet aux développeurs de travailler en équipe, de gérer les branches, de fusionner les modifications et de revenir à des versions antérieures, facilitant ainsi la collaboration et la gestion efficace du code.</a:t>
            </a:r>
            <a:endParaRPr lang="fr-FR" sz="1200" dirty="0">
              <a:solidFill>
                <a:schemeClr val="accent6">
                  <a:lumMod val="50000"/>
                </a:schemeClr>
              </a:solidFill>
              <a:latin typeface="Söhne"/>
              <a:cs typeface="Andalus" panose="02020603050405020304" pitchFamily="18" charset="-78"/>
            </a:endParaRPr>
          </a:p>
          <a:p>
            <a:pPr marL="285750" indent="-285750">
              <a:buFont typeface="Wingdings" panose="05000000000000000000" pitchFamily="2" charset="2"/>
              <a:buChar char="v"/>
            </a:pPr>
            <a:endParaRPr lang="fr-FR" sz="1600" dirty="0">
              <a:solidFill>
                <a:schemeClr val="accent6">
                  <a:lumMod val="50000"/>
                </a:schemeClr>
              </a:solidFill>
              <a:latin typeface="Söhne"/>
              <a:cs typeface="Andalus" panose="02020603050405020304" pitchFamily="18" charset="-78"/>
            </a:endParaRPr>
          </a:p>
          <a:p>
            <a:pPr marL="285750" indent="-285750">
              <a:buFont typeface="Wingdings" panose="05000000000000000000" pitchFamily="2" charset="2"/>
              <a:buChar char="v"/>
            </a:pPr>
            <a:r>
              <a:rPr lang="fr-FR" sz="1800" b="1" dirty="0">
                <a:solidFill>
                  <a:schemeClr val="tx1">
                    <a:lumMod val="60000"/>
                    <a:lumOff val="40000"/>
                  </a:schemeClr>
                </a:solidFill>
                <a:latin typeface="Andalus" panose="02020603050405020304" pitchFamily="18" charset="-78"/>
                <a:cs typeface="Andalus" panose="02020603050405020304" pitchFamily="18" charset="-78"/>
              </a:rPr>
              <a:t>GITHUB</a:t>
            </a:r>
            <a:r>
              <a:rPr lang="fr-FR" sz="1600" dirty="0">
                <a:solidFill>
                  <a:schemeClr val="accent6">
                    <a:lumMod val="50000"/>
                  </a:schemeClr>
                </a:solidFill>
                <a:latin typeface="Söhne"/>
                <a:cs typeface="Andalus" panose="02020603050405020304" pitchFamily="18" charset="-78"/>
              </a:rPr>
              <a:t> :</a:t>
            </a:r>
            <a:r>
              <a:rPr lang="fr-FR" sz="1600" b="0" i="0" dirty="0">
                <a:solidFill>
                  <a:schemeClr val="accent6">
                    <a:lumMod val="50000"/>
                  </a:schemeClr>
                </a:solidFill>
                <a:effectLst/>
                <a:latin typeface="Söhne"/>
              </a:rPr>
              <a:t>GitHub est une plateforme de développement logiciel basée sur Git qui offre des fonctionnalités de collaboration et de gestion de projet. Elle permet aux développeurs de partager, héberger et collaborer sur des projets, de gérer les problèmes, de proposer des modifications (pull </a:t>
            </a:r>
            <a:r>
              <a:rPr lang="fr-FR" sz="1600" b="0" i="0" dirty="0" err="1">
                <a:solidFill>
                  <a:schemeClr val="accent6">
                    <a:lumMod val="50000"/>
                  </a:schemeClr>
                </a:solidFill>
                <a:effectLst/>
                <a:latin typeface="Söhne"/>
              </a:rPr>
              <a:t>requests</a:t>
            </a:r>
            <a:r>
              <a:rPr lang="fr-FR" sz="1600" b="0" i="0" dirty="0">
                <a:solidFill>
                  <a:schemeClr val="accent6">
                    <a:lumMod val="50000"/>
                  </a:schemeClr>
                </a:solidFill>
                <a:effectLst/>
                <a:latin typeface="Söhne"/>
              </a:rPr>
              <a:t>) et de faciliter le processus de développement en équipe.</a:t>
            </a:r>
            <a:endParaRPr lang="fr-FR" sz="1200" dirty="0">
              <a:solidFill>
                <a:schemeClr val="accent6">
                  <a:lumMod val="50000"/>
                </a:schemeClr>
              </a:solidFill>
              <a:latin typeface="Söhne"/>
              <a:cs typeface="Andalus" panose="02020603050405020304" pitchFamily="18" charset="-78"/>
            </a:endParaRPr>
          </a:p>
          <a:p>
            <a:pPr marL="285750" indent="-285750">
              <a:buFont typeface="Wingdings" panose="05000000000000000000" pitchFamily="2" charset="2"/>
              <a:buChar char="v"/>
            </a:pPr>
            <a:endParaRPr lang="de-DE" sz="1100" b="1" dirty="0">
              <a:solidFill>
                <a:schemeClr val="accent6">
                  <a:lumMod val="50000"/>
                </a:schemeClr>
              </a:solidFill>
              <a:latin typeface="Andalus" panose="02020603050405020304" pitchFamily="18" charset="-78"/>
              <a:cs typeface="Andalus" panose="02020603050405020304" pitchFamily="18" charset="-78"/>
            </a:endParaRPr>
          </a:p>
          <a:p>
            <a:pPr marL="285750" indent="-285750">
              <a:buFont typeface="Wingdings" panose="05000000000000000000" pitchFamily="2" charset="2"/>
              <a:buChar char="v"/>
            </a:pPr>
            <a:endParaRPr lang="en-ZA" dirty="0"/>
          </a:p>
        </p:txBody>
      </p:sp>
    </p:spTree>
    <p:extLst>
      <p:ext uri="{BB962C8B-B14F-4D97-AF65-F5344CB8AC3E}">
        <p14:creationId xmlns:p14="http://schemas.microsoft.com/office/powerpoint/2010/main" val="388468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5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body" idx="1"/>
          </p:nvPr>
        </p:nvSpPr>
        <p:spPr>
          <a:xfrm>
            <a:off x="865650" y="1160013"/>
            <a:ext cx="7717500" cy="3481200"/>
          </a:xfrm>
          <a:prstGeom prst="rect">
            <a:avLst/>
          </a:prstGeom>
        </p:spPr>
        <p:txBody>
          <a:bodyPr spcFirstLastPara="1" wrap="square" lIns="91425" tIns="91425" rIns="91425" bIns="91425" anchor="t" anchorCtr="0">
            <a:noAutofit/>
          </a:bodyPr>
          <a:lstStyle/>
          <a:p>
            <a:pPr marL="152400" lvl="0" indent="0" algn="l" rtl="0">
              <a:lnSpc>
                <a:spcPct val="150000"/>
              </a:lnSpc>
              <a:spcBef>
                <a:spcPts val="0"/>
              </a:spcBef>
              <a:spcAft>
                <a:spcPts val="0"/>
              </a:spcAft>
              <a:buClr>
                <a:schemeClr val="dk1"/>
              </a:buClr>
              <a:buSzPts val="1200"/>
              <a:buNone/>
            </a:pPr>
            <a:r>
              <a:rPr lang="fr-FR" sz="1600" dirty="0">
                <a:solidFill>
                  <a:schemeClr val="accent2">
                    <a:lumMod val="50000"/>
                  </a:schemeClr>
                </a:solidFill>
              </a:rPr>
              <a:t>     Dans le cadre de notre formation en développement web, nous avons eu l'opportunité de réaliser un stage au sein de l'Hôtel Côte d'Or. </a:t>
            </a:r>
          </a:p>
          <a:p>
            <a:pPr marL="152400" lvl="0" indent="0" algn="l" rtl="0">
              <a:lnSpc>
                <a:spcPct val="150000"/>
              </a:lnSpc>
              <a:spcBef>
                <a:spcPts val="0"/>
              </a:spcBef>
              <a:spcAft>
                <a:spcPts val="0"/>
              </a:spcAft>
              <a:buClr>
                <a:schemeClr val="dk1"/>
              </a:buClr>
              <a:buSzPts val="1200"/>
              <a:buNone/>
            </a:pPr>
            <a:r>
              <a:rPr lang="fr-FR" sz="1600" dirty="0">
                <a:solidFill>
                  <a:schemeClr val="accent2">
                    <a:lumMod val="50000"/>
                  </a:schemeClr>
                </a:solidFill>
              </a:rPr>
              <a:t>Cette expérience a été une occasion unique de mettre en pratique nos connaissances et compétences dans un environnement réel et concret.</a:t>
            </a:r>
          </a:p>
          <a:p>
            <a:pPr marL="152400" lvl="0" indent="0" algn="l" rtl="0">
              <a:lnSpc>
                <a:spcPct val="150000"/>
              </a:lnSpc>
              <a:spcBef>
                <a:spcPts val="0"/>
              </a:spcBef>
              <a:spcAft>
                <a:spcPts val="0"/>
              </a:spcAft>
              <a:buClr>
                <a:schemeClr val="dk1"/>
              </a:buClr>
              <a:buSzPts val="1200"/>
              <a:buNone/>
            </a:pPr>
            <a:r>
              <a:rPr lang="fr-FR" sz="1600" dirty="0">
                <a:solidFill>
                  <a:schemeClr val="accent2">
                    <a:lumMod val="50000"/>
                  </a:schemeClr>
                </a:solidFill>
              </a:rPr>
              <a:t> Au cours de ce stage, nous avons travaillé sur le projet de développement du site web de gestion de l'hôtel, ce qui nous a permis d'acquérir une expérience précieuse dans la conception, la réalisation et la gestion d'un projet informatique.</a:t>
            </a:r>
          </a:p>
          <a:p>
            <a:pPr marL="152400" lvl="0" indent="0" algn="l" rtl="0">
              <a:lnSpc>
                <a:spcPct val="150000"/>
              </a:lnSpc>
              <a:spcBef>
                <a:spcPts val="0"/>
              </a:spcBef>
              <a:spcAft>
                <a:spcPts val="0"/>
              </a:spcAft>
              <a:buClr>
                <a:schemeClr val="dk1"/>
              </a:buClr>
              <a:buSzPts val="1200"/>
              <a:buNone/>
            </a:pPr>
            <a:r>
              <a:rPr lang="fr-FR" sz="1600" dirty="0">
                <a:solidFill>
                  <a:schemeClr val="accent2">
                    <a:lumMod val="50000"/>
                  </a:schemeClr>
                </a:solidFill>
              </a:rPr>
              <a:t>Au cours de cette présentation , nous présenterons un aperçu des moments forts de notre stage, des compétences que nous avons développées </a:t>
            </a:r>
          </a:p>
          <a:p>
            <a:pPr marL="152400" lvl="0" indent="0" algn="l" rtl="0">
              <a:lnSpc>
                <a:spcPct val="150000"/>
              </a:lnSpc>
              <a:spcBef>
                <a:spcPts val="0"/>
              </a:spcBef>
              <a:spcAft>
                <a:spcPts val="0"/>
              </a:spcAft>
              <a:buClr>
                <a:schemeClr val="dk1"/>
              </a:buClr>
              <a:buSzPts val="1200"/>
              <a:buNone/>
            </a:pPr>
            <a:r>
              <a:rPr lang="fr-FR" sz="1600" dirty="0">
                <a:solidFill>
                  <a:schemeClr val="accent2">
                    <a:lumMod val="50000"/>
                  </a:schemeClr>
                </a:solidFill>
              </a:rPr>
              <a:t>et des enseignements que nous en avons tirés.</a:t>
            </a:r>
            <a:endParaRPr sz="1600" dirty="0">
              <a:solidFill>
                <a:schemeClr val="accent2">
                  <a:lumMod val="50000"/>
                </a:schemeClr>
              </a:solidFill>
            </a:endParaRPr>
          </a:p>
        </p:txBody>
      </p:sp>
      <p:sp>
        <p:nvSpPr>
          <p:cNvPr id="92" name="Google Shape;92;p16"/>
          <p:cNvSpPr txBox="1">
            <a:spLocks noGrp="1"/>
          </p:cNvSpPr>
          <p:nvPr>
            <p:ph type="title"/>
          </p:nvPr>
        </p:nvSpPr>
        <p:spPr>
          <a:xfrm>
            <a:off x="1046130" y="500497"/>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0" dirty="0">
                <a:solidFill>
                  <a:schemeClr val="dk1"/>
                </a:solidFill>
              </a:rPr>
              <a:t>Introduction</a:t>
            </a:r>
            <a:endParaRPr sz="3000" b="0" dirty="0">
              <a:solidFill>
                <a:schemeClr val="dk1"/>
              </a:solidFill>
            </a:endParaRPr>
          </a:p>
        </p:txBody>
      </p:sp>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500"/>
                                        <p:tgtEl>
                                          <p:spTgt spid="92"/>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1">
                                            <p:txEl>
                                              <p:pRg st="0" end="0"/>
                                            </p:txEl>
                                          </p:spTgt>
                                        </p:tgtEl>
                                        <p:attrNameLst>
                                          <p:attrName>style.visibility</p:attrName>
                                        </p:attrNameLst>
                                      </p:cBhvr>
                                      <p:to>
                                        <p:strVal val="visible"/>
                                      </p:to>
                                    </p:set>
                                    <p:animEffect transition="in" filter="fade">
                                      <p:cBhvr>
                                        <p:cTn id="18" dur="500"/>
                                        <p:tgtEl>
                                          <p:spTgt spid="9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1">
                                            <p:txEl>
                                              <p:pRg st="1" end="1"/>
                                            </p:txEl>
                                          </p:spTgt>
                                        </p:tgtEl>
                                        <p:attrNameLst>
                                          <p:attrName>style.visibility</p:attrName>
                                        </p:attrNameLst>
                                      </p:cBhvr>
                                      <p:to>
                                        <p:strVal val="visible"/>
                                      </p:to>
                                    </p:set>
                                    <p:animEffect transition="in" filter="fade">
                                      <p:cBhvr>
                                        <p:cTn id="23" dur="500"/>
                                        <p:tgtEl>
                                          <p:spTgt spid="91">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1">
                                            <p:txEl>
                                              <p:pRg st="2" end="2"/>
                                            </p:txEl>
                                          </p:spTgt>
                                        </p:tgtEl>
                                        <p:attrNameLst>
                                          <p:attrName>style.visibility</p:attrName>
                                        </p:attrNameLst>
                                      </p:cBhvr>
                                      <p:to>
                                        <p:strVal val="visible"/>
                                      </p:to>
                                    </p:set>
                                    <p:animEffect transition="in" filter="fade">
                                      <p:cBhvr>
                                        <p:cTn id="28" dur="500"/>
                                        <p:tgtEl>
                                          <p:spTgt spid="91">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1">
                                            <p:txEl>
                                              <p:pRg st="3" end="3"/>
                                            </p:txEl>
                                          </p:spTgt>
                                        </p:tgtEl>
                                        <p:attrNameLst>
                                          <p:attrName>style.visibility</p:attrName>
                                        </p:attrNameLst>
                                      </p:cBhvr>
                                      <p:to>
                                        <p:strVal val="visible"/>
                                      </p:to>
                                    </p:set>
                                    <p:animEffect transition="in" filter="fade">
                                      <p:cBhvr>
                                        <p:cTn id="33" dur="500"/>
                                        <p:tgtEl>
                                          <p:spTgt spid="91">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1">
                                            <p:txEl>
                                              <p:pRg st="4" end="4"/>
                                            </p:txEl>
                                          </p:spTgt>
                                        </p:tgtEl>
                                        <p:attrNameLst>
                                          <p:attrName>style.visibility</p:attrName>
                                        </p:attrNameLst>
                                      </p:cBhvr>
                                      <p:to>
                                        <p:strVal val="visible"/>
                                      </p:to>
                                    </p:set>
                                    <p:animEffect transition="in" filter="fade">
                                      <p:cBhvr>
                                        <p:cTn id="38" dur="500"/>
                                        <p:tgtEl>
                                          <p:spTgt spid="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build="p"/>
      <p:bldP spid="9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37"/>
          <p:cNvSpPr txBox="1">
            <a:spLocks noGrp="1"/>
          </p:cNvSpPr>
          <p:nvPr>
            <p:ph type="title"/>
          </p:nvPr>
        </p:nvSpPr>
        <p:spPr>
          <a:xfrm>
            <a:off x="969329" y="45183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Les fonctionnalit</a:t>
            </a:r>
            <a:r>
              <a:rPr lang="fr-FR" sz="2000" dirty="0"/>
              <a:t>é</a:t>
            </a:r>
            <a:r>
              <a:rPr lang="en-ZA" sz="2000" dirty="0"/>
              <a:t>s  principals de notre projet:</a:t>
            </a:r>
            <a:endParaRPr sz="2000" dirty="0"/>
          </a:p>
        </p:txBody>
      </p:sp>
      <p:sp>
        <p:nvSpPr>
          <p:cNvPr id="1161" name="Google Shape;1161;p37"/>
          <p:cNvSpPr/>
          <p:nvPr/>
        </p:nvSpPr>
        <p:spPr>
          <a:xfrm>
            <a:off x="365587" y="2048925"/>
            <a:ext cx="2090100" cy="3777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de-DE" sz="1600" b="1" i="0" dirty="0">
                <a:solidFill>
                  <a:schemeClr val="accent1">
                    <a:lumMod val="90000"/>
                  </a:schemeClr>
                </a:solidFill>
                <a:effectLst/>
                <a:latin typeface="Söhne"/>
              </a:rPr>
              <a:t>Descriptions détaillées des chambres </a:t>
            </a:r>
            <a:endParaRPr sz="1200" b="1" dirty="0">
              <a:solidFill>
                <a:schemeClr val="accent1">
                  <a:lumMod val="90000"/>
                </a:schemeClr>
              </a:solidFill>
              <a:latin typeface="Livvic"/>
              <a:ea typeface="Livvic"/>
              <a:cs typeface="Livvic"/>
              <a:sym typeface="Livvic"/>
            </a:endParaRPr>
          </a:p>
        </p:txBody>
      </p:sp>
      <p:grpSp>
        <p:nvGrpSpPr>
          <p:cNvPr id="1162" name="Google Shape;1162;p37"/>
          <p:cNvGrpSpPr/>
          <p:nvPr/>
        </p:nvGrpSpPr>
        <p:grpSpPr>
          <a:xfrm>
            <a:off x="365587" y="1220904"/>
            <a:ext cx="8122338" cy="572700"/>
            <a:chOff x="3960192" y="1250643"/>
            <a:chExt cx="8122338" cy="572700"/>
          </a:xfrm>
        </p:grpSpPr>
        <p:sp>
          <p:nvSpPr>
            <p:cNvPr id="1163" name="Google Shape;1163;p37"/>
            <p:cNvSpPr txBox="1"/>
            <p:nvPr/>
          </p:nvSpPr>
          <p:spPr>
            <a:xfrm>
              <a:off x="6333700" y="1250643"/>
              <a:ext cx="574883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Livvic"/>
                <a:ea typeface="Livvic"/>
                <a:cs typeface="Livvic"/>
                <a:sym typeface="Livvic"/>
              </a:endParaRPr>
            </a:p>
          </p:txBody>
        </p:sp>
        <p:sp>
          <p:nvSpPr>
            <p:cNvPr id="1164" name="Google Shape;1164;p37"/>
            <p:cNvSpPr/>
            <p:nvPr/>
          </p:nvSpPr>
          <p:spPr>
            <a:xfrm>
              <a:off x="3960192" y="1348143"/>
              <a:ext cx="1900434" cy="3777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de-DE" sz="1600" b="1" i="0" dirty="0">
                  <a:solidFill>
                    <a:schemeClr val="accent1">
                      <a:lumMod val="90000"/>
                    </a:schemeClr>
                  </a:solidFill>
                  <a:effectLst/>
                  <a:latin typeface="Söhne"/>
                </a:rPr>
                <a:t>Réservation en ligne </a:t>
              </a:r>
              <a:endParaRPr sz="1200" b="1" dirty="0">
                <a:solidFill>
                  <a:schemeClr val="accent1">
                    <a:lumMod val="90000"/>
                  </a:schemeClr>
                </a:solidFill>
                <a:latin typeface="Livvic"/>
                <a:ea typeface="Livvic"/>
                <a:cs typeface="Livvic"/>
                <a:sym typeface="Livvic"/>
              </a:endParaRPr>
            </a:p>
          </p:txBody>
        </p:sp>
      </p:grpSp>
      <p:sp>
        <p:nvSpPr>
          <p:cNvPr id="1167" name="Google Shape;1167;p37"/>
          <p:cNvSpPr/>
          <p:nvPr/>
        </p:nvSpPr>
        <p:spPr>
          <a:xfrm>
            <a:off x="344540" y="2782406"/>
            <a:ext cx="2156544" cy="3777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600" b="1" i="0" dirty="0">
                <a:solidFill>
                  <a:schemeClr val="accent1">
                    <a:lumMod val="90000"/>
                  </a:schemeClr>
                </a:solidFill>
                <a:effectLst/>
                <a:latin typeface="Söhne"/>
              </a:rPr>
              <a:t>Commentaires et évaluations des clients</a:t>
            </a:r>
            <a:endParaRPr sz="1200" b="1" dirty="0">
              <a:solidFill>
                <a:schemeClr val="accent1">
                  <a:lumMod val="90000"/>
                </a:schemeClr>
              </a:solidFill>
              <a:latin typeface="Livvic"/>
              <a:ea typeface="Livvic"/>
              <a:cs typeface="Livvic"/>
              <a:sym typeface="Livvic"/>
            </a:endParaRPr>
          </a:p>
        </p:txBody>
      </p:sp>
      <p:sp>
        <p:nvSpPr>
          <p:cNvPr id="1170" name="Google Shape;1170;p37"/>
          <p:cNvSpPr/>
          <p:nvPr/>
        </p:nvSpPr>
        <p:spPr>
          <a:xfrm>
            <a:off x="544518" y="3512927"/>
            <a:ext cx="1553550" cy="3777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de-DE" sz="1600" b="1" i="0" dirty="0">
                <a:solidFill>
                  <a:schemeClr val="accent1">
                    <a:lumMod val="90000"/>
                  </a:schemeClr>
                </a:solidFill>
                <a:effectLst/>
                <a:latin typeface="Söhne"/>
              </a:rPr>
              <a:t>Localisation et indications </a:t>
            </a:r>
            <a:endParaRPr sz="1200" b="1" dirty="0">
              <a:solidFill>
                <a:schemeClr val="accent1">
                  <a:lumMod val="90000"/>
                </a:schemeClr>
              </a:solidFill>
              <a:latin typeface="Livvic"/>
              <a:ea typeface="Livvic"/>
              <a:cs typeface="Livvic"/>
              <a:sym typeface="Livvic"/>
            </a:endParaRPr>
          </a:p>
        </p:txBody>
      </p:sp>
      <p:sp>
        <p:nvSpPr>
          <p:cNvPr id="1173" name="Google Shape;1173;p37"/>
          <p:cNvSpPr/>
          <p:nvPr/>
        </p:nvSpPr>
        <p:spPr>
          <a:xfrm>
            <a:off x="544518" y="4262409"/>
            <a:ext cx="1481334" cy="3777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de-DE" sz="1600" b="1" i="0" dirty="0">
                <a:solidFill>
                  <a:schemeClr val="accent1">
                    <a:lumMod val="90000"/>
                  </a:schemeClr>
                </a:solidFill>
                <a:effectLst/>
                <a:latin typeface="Söhne"/>
              </a:rPr>
              <a:t>Formulaire de contact</a:t>
            </a:r>
            <a:endParaRPr sz="1200" b="1" dirty="0">
              <a:solidFill>
                <a:schemeClr val="accent1">
                  <a:lumMod val="90000"/>
                </a:schemeClr>
              </a:solidFill>
              <a:latin typeface="Livvic"/>
              <a:ea typeface="Livvic"/>
              <a:cs typeface="Livvic"/>
              <a:sym typeface="Livvic"/>
            </a:endParaRPr>
          </a:p>
        </p:txBody>
      </p:sp>
      <p:cxnSp>
        <p:nvCxnSpPr>
          <p:cNvPr id="1175" name="Google Shape;1175;p37"/>
          <p:cNvCxnSpPr>
            <a:cxnSpLocks/>
          </p:cNvCxnSpPr>
          <p:nvPr/>
        </p:nvCxnSpPr>
        <p:spPr>
          <a:xfrm flipV="1">
            <a:off x="2312489" y="1542390"/>
            <a:ext cx="763924" cy="732"/>
          </a:xfrm>
          <a:prstGeom prst="straightConnector1">
            <a:avLst/>
          </a:prstGeom>
          <a:noFill/>
          <a:ln w="28575" cap="flat" cmpd="sng">
            <a:solidFill>
              <a:schemeClr val="dk1"/>
            </a:solidFill>
            <a:prstDash val="solid"/>
            <a:round/>
            <a:headEnd type="none" w="med" len="med"/>
            <a:tailEnd type="none" w="med" len="med"/>
          </a:ln>
        </p:spPr>
      </p:cxnSp>
      <p:cxnSp>
        <p:nvCxnSpPr>
          <p:cNvPr id="1176" name="Google Shape;1176;p37"/>
          <p:cNvCxnSpPr>
            <a:cxnSpLocks/>
          </p:cNvCxnSpPr>
          <p:nvPr/>
        </p:nvCxnSpPr>
        <p:spPr>
          <a:xfrm>
            <a:off x="2389626" y="2237775"/>
            <a:ext cx="686787" cy="0"/>
          </a:xfrm>
          <a:prstGeom prst="straightConnector1">
            <a:avLst/>
          </a:prstGeom>
          <a:noFill/>
          <a:ln w="28575" cap="flat" cmpd="sng">
            <a:solidFill>
              <a:schemeClr val="dk1"/>
            </a:solidFill>
            <a:prstDash val="solid"/>
            <a:round/>
            <a:headEnd type="none" w="med" len="med"/>
            <a:tailEnd type="none" w="med" len="med"/>
          </a:ln>
        </p:spPr>
      </p:cxnSp>
      <p:cxnSp>
        <p:nvCxnSpPr>
          <p:cNvPr id="1177" name="Google Shape;1177;p37"/>
          <p:cNvCxnSpPr>
            <a:cxnSpLocks/>
          </p:cNvCxnSpPr>
          <p:nvPr/>
        </p:nvCxnSpPr>
        <p:spPr>
          <a:xfrm>
            <a:off x="2409945" y="2912818"/>
            <a:ext cx="569011" cy="6517"/>
          </a:xfrm>
          <a:prstGeom prst="straightConnector1">
            <a:avLst/>
          </a:prstGeom>
          <a:noFill/>
          <a:ln w="28575" cap="flat" cmpd="sng">
            <a:solidFill>
              <a:schemeClr val="dk1"/>
            </a:solidFill>
            <a:prstDash val="solid"/>
            <a:round/>
            <a:headEnd type="none" w="med" len="med"/>
            <a:tailEnd type="none" w="med" len="med"/>
          </a:ln>
        </p:spPr>
      </p:cxnSp>
      <p:cxnSp>
        <p:nvCxnSpPr>
          <p:cNvPr id="1178" name="Google Shape;1178;p37"/>
          <p:cNvCxnSpPr>
            <a:cxnSpLocks/>
            <a:stCxn id="1170" idx="3"/>
          </p:cNvCxnSpPr>
          <p:nvPr/>
        </p:nvCxnSpPr>
        <p:spPr>
          <a:xfrm flipV="1">
            <a:off x="2098068" y="3700971"/>
            <a:ext cx="820713" cy="806"/>
          </a:xfrm>
          <a:prstGeom prst="straightConnector1">
            <a:avLst/>
          </a:prstGeom>
          <a:noFill/>
          <a:ln w="28575" cap="flat" cmpd="sng">
            <a:solidFill>
              <a:schemeClr val="dk1"/>
            </a:solidFill>
            <a:prstDash val="solid"/>
            <a:round/>
            <a:headEnd type="none" w="med" len="med"/>
            <a:tailEnd type="none" w="med" len="med"/>
          </a:ln>
        </p:spPr>
      </p:cxnSp>
      <p:cxnSp>
        <p:nvCxnSpPr>
          <p:cNvPr id="1179" name="Google Shape;1179;p37"/>
          <p:cNvCxnSpPr>
            <a:cxnSpLocks/>
            <a:stCxn id="1173" idx="3"/>
          </p:cNvCxnSpPr>
          <p:nvPr/>
        </p:nvCxnSpPr>
        <p:spPr>
          <a:xfrm>
            <a:off x="2025852" y="4451259"/>
            <a:ext cx="820713" cy="0"/>
          </a:xfrm>
          <a:prstGeom prst="straightConnector1">
            <a:avLst/>
          </a:prstGeom>
          <a:noFill/>
          <a:ln w="28575" cap="flat" cmpd="sng">
            <a:solidFill>
              <a:schemeClr val="dk1"/>
            </a:solidFill>
            <a:prstDash val="solid"/>
            <a:round/>
            <a:headEnd type="none" w="med" len="med"/>
            <a:tailEnd type="none" w="med" len="med"/>
          </a:ln>
        </p:spPr>
      </p:cxnSp>
      <p:grpSp>
        <p:nvGrpSpPr>
          <p:cNvPr id="37" name="Google Shape;440;p23">
            <a:extLst>
              <a:ext uri="{FF2B5EF4-FFF2-40B4-BE49-F238E27FC236}">
                <a16:creationId xmlns:a16="http://schemas.microsoft.com/office/drawing/2014/main" id="{B2788D81-BAC2-4751-AE0C-F0293DE79A4A}"/>
              </a:ext>
            </a:extLst>
          </p:cNvPr>
          <p:cNvGrpSpPr/>
          <p:nvPr/>
        </p:nvGrpSpPr>
        <p:grpSpPr>
          <a:xfrm rot="2451309">
            <a:off x="340963" y="340159"/>
            <a:ext cx="852242" cy="572700"/>
            <a:chOff x="5661974" y="2412111"/>
            <a:chExt cx="927350" cy="641875"/>
          </a:xfrm>
        </p:grpSpPr>
        <p:sp>
          <p:nvSpPr>
            <p:cNvPr id="38" name="Google Shape;431;p23">
              <a:extLst>
                <a:ext uri="{FF2B5EF4-FFF2-40B4-BE49-F238E27FC236}">
                  <a16:creationId xmlns:a16="http://schemas.microsoft.com/office/drawing/2014/main" id="{0B143749-B139-4E0D-88E5-C94C658C776E}"/>
                </a:ext>
              </a:extLst>
            </p:cNvPr>
            <p:cNvSpPr/>
            <p:nvPr/>
          </p:nvSpPr>
          <p:spPr>
            <a:xfrm>
              <a:off x="5862086" y="2519900"/>
              <a:ext cx="527100" cy="527100"/>
            </a:xfrm>
            <a:prstGeom prst="round2DiagRect">
              <a:avLst>
                <a:gd name="adj1" fmla="val 0"/>
                <a:gd name="adj2"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41;p23">
              <a:extLst>
                <a:ext uri="{FF2B5EF4-FFF2-40B4-BE49-F238E27FC236}">
                  <a16:creationId xmlns:a16="http://schemas.microsoft.com/office/drawing/2014/main" id="{6D6EECFF-1E18-4EB9-8995-1D5244EBB0DA}"/>
                </a:ext>
              </a:extLst>
            </p:cNvPr>
            <p:cNvSpPr/>
            <p:nvPr/>
          </p:nvSpPr>
          <p:spPr>
            <a:xfrm>
              <a:off x="5661974" y="2412111"/>
              <a:ext cx="927350" cy="641875"/>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grpSp>
      <p:grpSp>
        <p:nvGrpSpPr>
          <p:cNvPr id="40" name="Google Shape;458;p23">
            <a:extLst>
              <a:ext uri="{FF2B5EF4-FFF2-40B4-BE49-F238E27FC236}">
                <a16:creationId xmlns:a16="http://schemas.microsoft.com/office/drawing/2014/main" id="{FDFF6F99-68BD-4F52-B1EE-55E591239FD6}"/>
              </a:ext>
            </a:extLst>
          </p:cNvPr>
          <p:cNvGrpSpPr/>
          <p:nvPr/>
        </p:nvGrpSpPr>
        <p:grpSpPr>
          <a:xfrm>
            <a:off x="544518" y="527315"/>
            <a:ext cx="324145" cy="324172"/>
            <a:chOff x="3497300" y="3955025"/>
            <a:chExt cx="295375" cy="295400"/>
          </a:xfrm>
        </p:grpSpPr>
        <p:sp>
          <p:nvSpPr>
            <p:cNvPr id="41" name="Google Shape;459;p23">
              <a:extLst>
                <a:ext uri="{FF2B5EF4-FFF2-40B4-BE49-F238E27FC236}">
                  <a16:creationId xmlns:a16="http://schemas.microsoft.com/office/drawing/2014/main" id="{4B1F83A0-A89F-4EB4-94D1-1E36D918065B}"/>
                </a:ext>
              </a:extLst>
            </p:cNvPr>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60;p23">
              <a:extLst>
                <a:ext uri="{FF2B5EF4-FFF2-40B4-BE49-F238E27FC236}">
                  <a16:creationId xmlns:a16="http://schemas.microsoft.com/office/drawing/2014/main" id="{CD31DBC4-5893-4504-AE41-AC5E09FA1556}"/>
                </a:ext>
              </a:extLst>
            </p:cNvPr>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61;p23">
              <a:extLst>
                <a:ext uri="{FF2B5EF4-FFF2-40B4-BE49-F238E27FC236}">
                  <a16:creationId xmlns:a16="http://schemas.microsoft.com/office/drawing/2014/main" id="{1ACAD1FE-96A2-49E0-8000-60C4AAD5E7BE}"/>
                </a:ext>
              </a:extLst>
            </p:cNvPr>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1160;p37">
            <a:extLst>
              <a:ext uri="{FF2B5EF4-FFF2-40B4-BE49-F238E27FC236}">
                <a16:creationId xmlns:a16="http://schemas.microsoft.com/office/drawing/2014/main" id="{18A28550-BDFA-470A-B7F4-BDDB9E841A8C}"/>
              </a:ext>
            </a:extLst>
          </p:cNvPr>
          <p:cNvSpPr txBox="1"/>
          <p:nvPr/>
        </p:nvSpPr>
        <p:spPr>
          <a:xfrm>
            <a:off x="3130690" y="1236348"/>
            <a:ext cx="5434486" cy="5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b="0" i="0" dirty="0">
                <a:solidFill>
                  <a:schemeClr val="accent2">
                    <a:lumMod val="50000"/>
                  </a:schemeClr>
                </a:solidFill>
                <a:effectLst/>
                <a:latin typeface="Söhne"/>
              </a:rPr>
              <a:t>Permet aux clients de consulter la disponibilité des chambres, de choisir leurs dates de séjour et de réserver directement en ligne.</a:t>
            </a:r>
            <a:endParaRPr dirty="0">
              <a:solidFill>
                <a:schemeClr val="accent2">
                  <a:lumMod val="50000"/>
                </a:schemeClr>
              </a:solidFill>
              <a:latin typeface="Livvic"/>
              <a:ea typeface="Livvic"/>
              <a:cs typeface="Livvic"/>
              <a:sym typeface="Livvic"/>
            </a:endParaRPr>
          </a:p>
        </p:txBody>
      </p:sp>
      <p:sp>
        <p:nvSpPr>
          <p:cNvPr id="12" name="TextBox 11">
            <a:extLst>
              <a:ext uri="{FF2B5EF4-FFF2-40B4-BE49-F238E27FC236}">
                <a16:creationId xmlns:a16="http://schemas.microsoft.com/office/drawing/2014/main" id="{9E6EF828-175A-4012-BFDB-4B8BBF275DB2}"/>
              </a:ext>
            </a:extLst>
          </p:cNvPr>
          <p:cNvSpPr txBox="1"/>
          <p:nvPr/>
        </p:nvSpPr>
        <p:spPr>
          <a:xfrm>
            <a:off x="3130690" y="1959985"/>
            <a:ext cx="5494020" cy="523220"/>
          </a:xfrm>
          <a:prstGeom prst="rect">
            <a:avLst/>
          </a:prstGeom>
          <a:noFill/>
        </p:spPr>
        <p:txBody>
          <a:bodyPr wrap="square" rtlCol="0">
            <a:spAutoFit/>
          </a:bodyPr>
          <a:lstStyle/>
          <a:p>
            <a:r>
              <a:rPr lang="fr-FR" b="0" i="0" dirty="0">
                <a:solidFill>
                  <a:schemeClr val="accent2">
                    <a:lumMod val="50000"/>
                  </a:schemeClr>
                </a:solidFill>
                <a:effectLst/>
                <a:latin typeface="Söhne"/>
              </a:rPr>
              <a:t>Fournit des informations sur les différentes catégories de chambres disponibles, les équipements inclus, les tarifs, la capacité d'accueil, etc.</a:t>
            </a:r>
            <a:endParaRPr lang="de-DE" dirty="0">
              <a:solidFill>
                <a:schemeClr val="accent2">
                  <a:lumMod val="50000"/>
                </a:schemeClr>
              </a:solidFill>
            </a:endParaRPr>
          </a:p>
        </p:txBody>
      </p:sp>
      <p:sp>
        <p:nvSpPr>
          <p:cNvPr id="17" name="TextBox 16">
            <a:extLst>
              <a:ext uri="{FF2B5EF4-FFF2-40B4-BE49-F238E27FC236}">
                <a16:creationId xmlns:a16="http://schemas.microsoft.com/office/drawing/2014/main" id="{CDFEA35F-3B76-4C17-A79B-69F0A67911C4}"/>
              </a:ext>
            </a:extLst>
          </p:cNvPr>
          <p:cNvSpPr txBox="1"/>
          <p:nvPr/>
        </p:nvSpPr>
        <p:spPr>
          <a:xfrm>
            <a:off x="3076413" y="2644115"/>
            <a:ext cx="6256020" cy="523220"/>
          </a:xfrm>
          <a:prstGeom prst="rect">
            <a:avLst/>
          </a:prstGeom>
          <a:noFill/>
        </p:spPr>
        <p:txBody>
          <a:bodyPr wrap="square" rtlCol="0">
            <a:spAutoFit/>
          </a:bodyPr>
          <a:lstStyle/>
          <a:p>
            <a:r>
              <a:rPr lang="fr-FR" b="0" i="0" dirty="0">
                <a:solidFill>
                  <a:schemeClr val="accent2">
                    <a:lumMod val="50000"/>
                  </a:schemeClr>
                </a:solidFill>
                <a:effectLst/>
                <a:latin typeface="Söhne"/>
              </a:rPr>
              <a:t>Permet aux visiteurs de lire les commentaires et les évaluations laissés par </a:t>
            </a:r>
          </a:p>
          <a:p>
            <a:r>
              <a:rPr lang="fr-FR" b="0" i="0" dirty="0">
                <a:solidFill>
                  <a:schemeClr val="accent2">
                    <a:lumMod val="50000"/>
                  </a:schemeClr>
                </a:solidFill>
                <a:effectLst/>
                <a:latin typeface="Söhne"/>
              </a:rPr>
              <a:t>d'autres clients précédents, ce qui peut les aider à prendre une décision éclairée.</a:t>
            </a:r>
            <a:endParaRPr lang="de-DE" dirty="0">
              <a:solidFill>
                <a:schemeClr val="accent2">
                  <a:lumMod val="50000"/>
                </a:schemeClr>
              </a:solidFill>
            </a:endParaRPr>
          </a:p>
        </p:txBody>
      </p:sp>
      <p:sp>
        <p:nvSpPr>
          <p:cNvPr id="23" name="TextBox 22">
            <a:extLst>
              <a:ext uri="{FF2B5EF4-FFF2-40B4-BE49-F238E27FC236}">
                <a16:creationId xmlns:a16="http://schemas.microsoft.com/office/drawing/2014/main" id="{AE85DEF7-B1C6-4FA5-9040-D18421289837}"/>
              </a:ext>
            </a:extLst>
          </p:cNvPr>
          <p:cNvSpPr txBox="1"/>
          <p:nvPr/>
        </p:nvSpPr>
        <p:spPr>
          <a:xfrm>
            <a:off x="3076413" y="3328335"/>
            <a:ext cx="6156960" cy="738664"/>
          </a:xfrm>
          <a:prstGeom prst="rect">
            <a:avLst/>
          </a:prstGeom>
          <a:noFill/>
        </p:spPr>
        <p:txBody>
          <a:bodyPr wrap="square" rtlCol="0">
            <a:spAutoFit/>
          </a:bodyPr>
          <a:lstStyle/>
          <a:p>
            <a:r>
              <a:rPr lang="fr-FR" b="0" i="0" dirty="0">
                <a:solidFill>
                  <a:schemeClr val="accent2">
                    <a:lumMod val="50000"/>
                  </a:schemeClr>
                </a:solidFill>
                <a:effectLst/>
                <a:latin typeface="Söhne"/>
              </a:rPr>
              <a:t>Fournit des informations sur l'emplacement de l'hôtel, y compris une carte interactive, des indications pour s'y rendre depuis différents points d'intérêt , </a:t>
            </a:r>
          </a:p>
          <a:p>
            <a:r>
              <a:rPr lang="fr-FR" b="0" i="0" dirty="0">
                <a:solidFill>
                  <a:schemeClr val="accent2">
                    <a:lumMod val="50000"/>
                  </a:schemeClr>
                </a:solidFill>
                <a:effectLst/>
                <a:latin typeface="Söhne"/>
              </a:rPr>
              <a:t>ainsi que des informations sur les attractions touristiques à proximité.</a:t>
            </a:r>
            <a:endParaRPr lang="de-DE" dirty="0">
              <a:solidFill>
                <a:schemeClr val="accent2">
                  <a:lumMod val="50000"/>
                </a:schemeClr>
              </a:solidFill>
            </a:endParaRPr>
          </a:p>
        </p:txBody>
      </p:sp>
      <p:sp>
        <p:nvSpPr>
          <p:cNvPr id="28" name="TextBox 27">
            <a:extLst>
              <a:ext uri="{FF2B5EF4-FFF2-40B4-BE49-F238E27FC236}">
                <a16:creationId xmlns:a16="http://schemas.microsoft.com/office/drawing/2014/main" id="{C7079973-2541-41B9-9BF9-5FAD52F51BA8}"/>
              </a:ext>
            </a:extLst>
          </p:cNvPr>
          <p:cNvSpPr txBox="1"/>
          <p:nvPr/>
        </p:nvSpPr>
        <p:spPr>
          <a:xfrm>
            <a:off x="3094576" y="4150848"/>
            <a:ext cx="5989320" cy="738664"/>
          </a:xfrm>
          <a:prstGeom prst="rect">
            <a:avLst/>
          </a:prstGeom>
          <a:noFill/>
        </p:spPr>
        <p:txBody>
          <a:bodyPr wrap="square" rtlCol="0">
            <a:spAutoFit/>
          </a:bodyPr>
          <a:lstStyle/>
          <a:p>
            <a:r>
              <a:rPr lang="fr-FR" b="0" i="0" dirty="0">
                <a:solidFill>
                  <a:schemeClr val="accent2">
                    <a:lumMod val="50000"/>
                  </a:schemeClr>
                </a:solidFill>
                <a:effectLst/>
                <a:latin typeface="Söhne"/>
              </a:rPr>
              <a:t>Permet aux visiteurs de contacter directement l'hôtel via un formulaire en </a:t>
            </a:r>
          </a:p>
          <a:p>
            <a:r>
              <a:rPr lang="fr-FR" b="0" i="0" dirty="0">
                <a:solidFill>
                  <a:schemeClr val="accent2">
                    <a:lumMod val="50000"/>
                  </a:schemeClr>
                </a:solidFill>
                <a:effectLst/>
                <a:latin typeface="Söhne"/>
              </a:rPr>
              <a:t>ligne pour poser des questions, demander des informations supplémentaires</a:t>
            </a:r>
          </a:p>
          <a:p>
            <a:r>
              <a:rPr lang="fr-FR" b="0" i="0" dirty="0">
                <a:solidFill>
                  <a:schemeClr val="accent2">
                    <a:lumMod val="50000"/>
                  </a:schemeClr>
                </a:solidFill>
                <a:effectLst/>
                <a:latin typeface="Söhne"/>
              </a:rPr>
              <a:t> ou effectuer des demandes spéciales.</a:t>
            </a:r>
            <a:endParaRPr lang="de-DE" dirty="0">
              <a:solidFill>
                <a:schemeClr val="accent2">
                  <a:lumMod val="50000"/>
                </a:schemeClr>
              </a:solidFill>
            </a:endParaRPr>
          </a:p>
        </p:txBody>
      </p:sp>
    </p:spTree>
    <p:extLst>
      <p:ext uri="{BB962C8B-B14F-4D97-AF65-F5344CB8AC3E}">
        <p14:creationId xmlns:p14="http://schemas.microsoft.com/office/powerpoint/2010/main" val="331522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58"/>
                                        </p:tgtEl>
                                        <p:attrNameLst>
                                          <p:attrName>style.visibility</p:attrName>
                                        </p:attrNameLst>
                                      </p:cBhvr>
                                      <p:to>
                                        <p:strVal val="visible"/>
                                      </p:to>
                                    </p:set>
                                    <p:animEffect transition="in" filter="fade">
                                      <p:cBhvr>
                                        <p:cTn id="7" dur="500"/>
                                        <p:tgtEl>
                                          <p:spTgt spid="1158"/>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62"/>
                                        </p:tgtEl>
                                        <p:attrNameLst>
                                          <p:attrName>style.visibility</p:attrName>
                                        </p:attrNameLst>
                                      </p:cBhvr>
                                      <p:to>
                                        <p:strVal val="visible"/>
                                      </p:to>
                                    </p:set>
                                    <p:animEffect transition="in" filter="fade">
                                      <p:cBhvr>
                                        <p:cTn id="18" dur="500"/>
                                        <p:tgtEl>
                                          <p:spTgt spid="116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75"/>
                                        </p:tgtEl>
                                        <p:attrNameLst>
                                          <p:attrName>style.visibility</p:attrName>
                                        </p:attrNameLst>
                                      </p:cBhvr>
                                      <p:to>
                                        <p:strVal val="visible"/>
                                      </p:to>
                                    </p:set>
                                    <p:animEffect transition="in" filter="fade">
                                      <p:cBhvr>
                                        <p:cTn id="23" dur="500"/>
                                        <p:tgtEl>
                                          <p:spTgt spid="117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0">
                                            <p:txEl>
                                              <p:pRg st="0" end="0"/>
                                            </p:txEl>
                                          </p:spTgt>
                                        </p:tgtEl>
                                        <p:attrNameLst>
                                          <p:attrName>style.visibility</p:attrName>
                                        </p:attrNameLst>
                                      </p:cBhvr>
                                      <p:to>
                                        <p:strVal val="visible"/>
                                      </p:to>
                                    </p:set>
                                    <p:animEffect transition="in" filter="fade">
                                      <p:cBhvr>
                                        <p:cTn id="28" dur="500"/>
                                        <p:tgtEl>
                                          <p:spTgt spid="50">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61"/>
                                        </p:tgtEl>
                                        <p:attrNameLst>
                                          <p:attrName>style.visibility</p:attrName>
                                        </p:attrNameLst>
                                      </p:cBhvr>
                                      <p:to>
                                        <p:strVal val="visible"/>
                                      </p:to>
                                    </p:set>
                                    <p:animEffect transition="in" filter="fade">
                                      <p:cBhvr>
                                        <p:cTn id="33" dur="500"/>
                                        <p:tgtEl>
                                          <p:spTgt spid="116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76"/>
                                        </p:tgtEl>
                                        <p:attrNameLst>
                                          <p:attrName>style.visibility</p:attrName>
                                        </p:attrNameLst>
                                      </p:cBhvr>
                                      <p:to>
                                        <p:strVal val="visible"/>
                                      </p:to>
                                    </p:set>
                                    <p:animEffect transition="in" filter="fade">
                                      <p:cBhvr>
                                        <p:cTn id="38" dur="500"/>
                                        <p:tgtEl>
                                          <p:spTgt spid="117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xEl>
                                              <p:pRg st="0" end="0"/>
                                            </p:txEl>
                                          </p:spTgt>
                                        </p:tgtEl>
                                        <p:attrNameLst>
                                          <p:attrName>style.visibility</p:attrName>
                                        </p:attrNameLst>
                                      </p:cBhvr>
                                      <p:to>
                                        <p:strVal val="visible"/>
                                      </p:to>
                                    </p:set>
                                    <p:animEffect transition="in" filter="fade">
                                      <p:cBhvr>
                                        <p:cTn id="43" dur="500"/>
                                        <p:tgtEl>
                                          <p:spTgt spid="12">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167">
                                            <p:txEl>
                                              <p:pRg st="0" end="0"/>
                                            </p:txEl>
                                          </p:spTgt>
                                        </p:tgtEl>
                                        <p:attrNameLst>
                                          <p:attrName>style.visibility</p:attrName>
                                        </p:attrNameLst>
                                      </p:cBhvr>
                                      <p:to>
                                        <p:strVal val="visible"/>
                                      </p:to>
                                    </p:set>
                                    <p:animEffect transition="in" filter="fade">
                                      <p:cBhvr>
                                        <p:cTn id="48" dur="500"/>
                                        <p:tgtEl>
                                          <p:spTgt spid="1167">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177"/>
                                        </p:tgtEl>
                                        <p:attrNameLst>
                                          <p:attrName>style.visibility</p:attrName>
                                        </p:attrNameLst>
                                      </p:cBhvr>
                                      <p:to>
                                        <p:strVal val="visible"/>
                                      </p:to>
                                    </p:set>
                                    <p:animEffect transition="in" filter="fade">
                                      <p:cBhvr>
                                        <p:cTn id="53" dur="500"/>
                                        <p:tgtEl>
                                          <p:spTgt spid="117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170"/>
                                        </p:tgtEl>
                                        <p:attrNameLst>
                                          <p:attrName>style.visibility</p:attrName>
                                        </p:attrNameLst>
                                      </p:cBhvr>
                                      <p:to>
                                        <p:strVal val="visible"/>
                                      </p:to>
                                    </p:set>
                                    <p:animEffect transition="in" filter="fade">
                                      <p:cBhvr>
                                        <p:cTn id="63" dur="500"/>
                                        <p:tgtEl>
                                          <p:spTgt spid="117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178"/>
                                        </p:tgtEl>
                                        <p:attrNameLst>
                                          <p:attrName>style.visibility</p:attrName>
                                        </p:attrNameLst>
                                      </p:cBhvr>
                                      <p:to>
                                        <p:strVal val="visible"/>
                                      </p:to>
                                    </p:set>
                                    <p:animEffect transition="in" filter="fade">
                                      <p:cBhvr>
                                        <p:cTn id="68" dur="500"/>
                                        <p:tgtEl>
                                          <p:spTgt spid="117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500"/>
                                        <p:tgtEl>
                                          <p:spTgt spid="2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173"/>
                                        </p:tgtEl>
                                        <p:attrNameLst>
                                          <p:attrName>style.visibility</p:attrName>
                                        </p:attrNameLst>
                                      </p:cBhvr>
                                      <p:to>
                                        <p:strVal val="visible"/>
                                      </p:to>
                                    </p:set>
                                    <p:animEffect transition="in" filter="fade">
                                      <p:cBhvr>
                                        <p:cTn id="78" dur="500"/>
                                        <p:tgtEl>
                                          <p:spTgt spid="1173"/>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179"/>
                                        </p:tgtEl>
                                        <p:attrNameLst>
                                          <p:attrName>style.visibility</p:attrName>
                                        </p:attrNameLst>
                                      </p:cBhvr>
                                      <p:to>
                                        <p:strVal val="visible"/>
                                      </p:to>
                                    </p:set>
                                    <p:animEffect transition="in" filter="fade">
                                      <p:cBhvr>
                                        <p:cTn id="83" dur="500"/>
                                        <p:tgtEl>
                                          <p:spTgt spid="1179"/>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8" grpId="0"/>
      <p:bldP spid="1161" grpId="0"/>
      <p:bldP spid="1170" grpId="0"/>
      <p:bldP spid="1173" grpId="0"/>
      <p:bldP spid="17" grpId="0"/>
      <p:bldP spid="23" grpId="0"/>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37"/>
          <p:cNvSpPr txBox="1">
            <a:spLocks noGrp="1"/>
          </p:cNvSpPr>
          <p:nvPr>
            <p:ph type="title"/>
          </p:nvPr>
        </p:nvSpPr>
        <p:spPr>
          <a:xfrm>
            <a:off x="969329" y="45183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Les fonctionnalit</a:t>
            </a:r>
            <a:r>
              <a:rPr lang="fr-FR" sz="2000" dirty="0"/>
              <a:t>é</a:t>
            </a:r>
            <a:r>
              <a:rPr lang="en-ZA" sz="2000" dirty="0"/>
              <a:t>s  principals de notre projet:</a:t>
            </a:r>
            <a:endParaRPr sz="2000" dirty="0"/>
          </a:p>
        </p:txBody>
      </p:sp>
      <p:sp>
        <p:nvSpPr>
          <p:cNvPr id="1161" name="Google Shape;1161;p37"/>
          <p:cNvSpPr/>
          <p:nvPr/>
        </p:nvSpPr>
        <p:spPr>
          <a:xfrm>
            <a:off x="75315" y="2070930"/>
            <a:ext cx="2480978" cy="3777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fr-FR" sz="1600" b="1" i="0" dirty="0">
                <a:solidFill>
                  <a:schemeClr val="accent1">
                    <a:lumMod val="90000"/>
                  </a:schemeClr>
                </a:solidFill>
                <a:effectLst/>
                <a:latin typeface="Söhne"/>
              </a:rPr>
              <a:t>Informations sur les services et les installations</a:t>
            </a:r>
            <a:endParaRPr sz="1200" b="1" dirty="0">
              <a:solidFill>
                <a:schemeClr val="accent1">
                  <a:lumMod val="90000"/>
                </a:schemeClr>
              </a:solidFill>
              <a:latin typeface="Livvic"/>
              <a:ea typeface="Livvic"/>
              <a:cs typeface="Livvic"/>
              <a:sym typeface="Livvic"/>
            </a:endParaRPr>
          </a:p>
        </p:txBody>
      </p:sp>
      <p:grpSp>
        <p:nvGrpSpPr>
          <p:cNvPr id="1162" name="Google Shape;1162;p37"/>
          <p:cNvGrpSpPr/>
          <p:nvPr/>
        </p:nvGrpSpPr>
        <p:grpSpPr>
          <a:xfrm>
            <a:off x="365587" y="1220904"/>
            <a:ext cx="8122338" cy="572700"/>
            <a:chOff x="3960192" y="1250643"/>
            <a:chExt cx="8122338" cy="572700"/>
          </a:xfrm>
        </p:grpSpPr>
        <p:sp>
          <p:nvSpPr>
            <p:cNvPr id="1163" name="Google Shape;1163;p37"/>
            <p:cNvSpPr txBox="1"/>
            <p:nvPr/>
          </p:nvSpPr>
          <p:spPr>
            <a:xfrm>
              <a:off x="6333700" y="1250643"/>
              <a:ext cx="574883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Livvic"/>
                <a:ea typeface="Livvic"/>
                <a:cs typeface="Livvic"/>
                <a:sym typeface="Livvic"/>
              </a:endParaRPr>
            </a:p>
          </p:txBody>
        </p:sp>
        <p:sp>
          <p:nvSpPr>
            <p:cNvPr id="1164" name="Google Shape;1164;p37"/>
            <p:cNvSpPr/>
            <p:nvPr/>
          </p:nvSpPr>
          <p:spPr>
            <a:xfrm>
              <a:off x="3960192" y="1348143"/>
              <a:ext cx="1900434" cy="3777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de-DE" sz="1800" b="1" i="0" dirty="0">
                  <a:solidFill>
                    <a:schemeClr val="accent1">
                      <a:lumMod val="90000"/>
                    </a:schemeClr>
                  </a:solidFill>
                  <a:effectLst/>
                  <a:latin typeface="Söhne"/>
                </a:rPr>
                <a:t>Langues multiples</a:t>
              </a:r>
              <a:r>
                <a:rPr lang="de-DE" b="1" i="0" dirty="0">
                  <a:solidFill>
                    <a:schemeClr val="accent1">
                      <a:lumMod val="90000"/>
                    </a:schemeClr>
                  </a:solidFill>
                  <a:effectLst/>
                  <a:latin typeface="Söhne"/>
                </a:rPr>
                <a:t> </a:t>
              </a:r>
              <a:endParaRPr sz="1100" b="1" dirty="0">
                <a:solidFill>
                  <a:schemeClr val="accent1">
                    <a:lumMod val="90000"/>
                  </a:schemeClr>
                </a:solidFill>
                <a:latin typeface="Livvic"/>
                <a:ea typeface="Livvic"/>
                <a:cs typeface="Livvic"/>
                <a:sym typeface="Livvic"/>
              </a:endParaRPr>
            </a:p>
          </p:txBody>
        </p:sp>
      </p:grpSp>
      <p:sp>
        <p:nvSpPr>
          <p:cNvPr id="1167" name="Google Shape;1167;p37"/>
          <p:cNvSpPr/>
          <p:nvPr/>
        </p:nvSpPr>
        <p:spPr>
          <a:xfrm>
            <a:off x="344540" y="2782406"/>
            <a:ext cx="2156544" cy="3777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1600" b="1" i="0" dirty="0">
                <a:solidFill>
                  <a:schemeClr val="accent1">
                    <a:lumMod val="90000"/>
                  </a:schemeClr>
                </a:solidFill>
                <a:effectLst/>
                <a:latin typeface="Söhne"/>
              </a:rPr>
              <a:t>Galerie de photos </a:t>
            </a:r>
            <a:endParaRPr sz="1200" b="1" dirty="0">
              <a:solidFill>
                <a:schemeClr val="accent1">
                  <a:lumMod val="90000"/>
                </a:schemeClr>
              </a:solidFill>
              <a:latin typeface="Livvic"/>
              <a:ea typeface="Livvic"/>
              <a:cs typeface="Livvic"/>
              <a:sym typeface="Livvic"/>
            </a:endParaRPr>
          </a:p>
        </p:txBody>
      </p:sp>
      <p:sp>
        <p:nvSpPr>
          <p:cNvPr id="1170" name="Google Shape;1170;p37"/>
          <p:cNvSpPr/>
          <p:nvPr/>
        </p:nvSpPr>
        <p:spPr>
          <a:xfrm>
            <a:off x="544517" y="3512927"/>
            <a:ext cx="1767971" cy="3777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fr-FR" sz="1600" b="1" i="0" dirty="0">
                <a:solidFill>
                  <a:schemeClr val="accent1">
                    <a:lumMod val="90000"/>
                  </a:schemeClr>
                </a:solidFill>
                <a:effectLst/>
                <a:latin typeface="Söhne"/>
              </a:rPr>
              <a:t>Système de paiement en ligne</a:t>
            </a:r>
            <a:endParaRPr sz="1200" b="1" dirty="0">
              <a:solidFill>
                <a:schemeClr val="accent1">
                  <a:lumMod val="90000"/>
                </a:schemeClr>
              </a:solidFill>
              <a:latin typeface="Livvic"/>
              <a:ea typeface="Livvic"/>
              <a:cs typeface="Livvic"/>
              <a:sym typeface="Livvic"/>
            </a:endParaRPr>
          </a:p>
        </p:txBody>
      </p:sp>
      <p:sp>
        <p:nvSpPr>
          <p:cNvPr id="1173" name="Google Shape;1173;p37"/>
          <p:cNvSpPr/>
          <p:nvPr/>
        </p:nvSpPr>
        <p:spPr>
          <a:xfrm>
            <a:off x="544517" y="4253091"/>
            <a:ext cx="1845108" cy="3777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de-DE" sz="1600" b="1" i="0" dirty="0">
                <a:solidFill>
                  <a:schemeClr val="accent1">
                    <a:lumMod val="90000"/>
                  </a:schemeClr>
                </a:solidFill>
                <a:effectLst/>
                <a:latin typeface="Söhne"/>
              </a:rPr>
              <a:t>Système de fidélité</a:t>
            </a:r>
            <a:endParaRPr sz="1200" b="1" dirty="0">
              <a:solidFill>
                <a:schemeClr val="accent1">
                  <a:lumMod val="90000"/>
                </a:schemeClr>
              </a:solidFill>
              <a:latin typeface="Livvic"/>
              <a:ea typeface="Livvic"/>
              <a:cs typeface="Livvic"/>
              <a:sym typeface="Livvic"/>
            </a:endParaRPr>
          </a:p>
        </p:txBody>
      </p:sp>
      <p:cxnSp>
        <p:nvCxnSpPr>
          <p:cNvPr id="1175" name="Google Shape;1175;p37"/>
          <p:cNvCxnSpPr>
            <a:cxnSpLocks/>
          </p:cNvCxnSpPr>
          <p:nvPr/>
        </p:nvCxnSpPr>
        <p:spPr>
          <a:xfrm flipV="1">
            <a:off x="2312489" y="1542390"/>
            <a:ext cx="763924" cy="732"/>
          </a:xfrm>
          <a:prstGeom prst="straightConnector1">
            <a:avLst/>
          </a:prstGeom>
          <a:noFill/>
          <a:ln w="28575" cap="flat" cmpd="sng">
            <a:solidFill>
              <a:schemeClr val="dk1"/>
            </a:solidFill>
            <a:prstDash val="solid"/>
            <a:round/>
            <a:headEnd type="none" w="med" len="med"/>
            <a:tailEnd type="none" w="med" len="med"/>
          </a:ln>
        </p:spPr>
      </p:cxnSp>
      <p:cxnSp>
        <p:nvCxnSpPr>
          <p:cNvPr id="1176" name="Google Shape;1176;p37"/>
          <p:cNvCxnSpPr>
            <a:cxnSpLocks/>
          </p:cNvCxnSpPr>
          <p:nvPr/>
        </p:nvCxnSpPr>
        <p:spPr>
          <a:xfrm>
            <a:off x="2389626" y="2237775"/>
            <a:ext cx="686787" cy="0"/>
          </a:xfrm>
          <a:prstGeom prst="straightConnector1">
            <a:avLst/>
          </a:prstGeom>
          <a:noFill/>
          <a:ln w="28575" cap="flat" cmpd="sng">
            <a:solidFill>
              <a:schemeClr val="dk1"/>
            </a:solidFill>
            <a:prstDash val="solid"/>
            <a:round/>
            <a:headEnd type="none" w="med" len="med"/>
            <a:tailEnd type="none" w="med" len="med"/>
          </a:ln>
        </p:spPr>
      </p:cxnSp>
      <p:cxnSp>
        <p:nvCxnSpPr>
          <p:cNvPr id="1177" name="Google Shape;1177;p37"/>
          <p:cNvCxnSpPr>
            <a:cxnSpLocks/>
          </p:cNvCxnSpPr>
          <p:nvPr/>
        </p:nvCxnSpPr>
        <p:spPr>
          <a:xfrm>
            <a:off x="2409945" y="2912818"/>
            <a:ext cx="569011" cy="6517"/>
          </a:xfrm>
          <a:prstGeom prst="straightConnector1">
            <a:avLst/>
          </a:prstGeom>
          <a:noFill/>
          <a:ln w="28575" cap="flat" cmpd="sng">
            <a:solidFill>
              <a:schemeClr val="dk1"/>
            </a:solidFill>
            <a:prstDash val="solid"/>
            <a:round/>
            <a:headEnd type="none" w="med" len="med"/>
            <a:tailEnd type="none" w="med" len="med"/>
          </a:ln>
        </p:spPr>
      </p:cxnSp>
      <p:cxnSp>
        <p:nvCxnSpPr>
          <p:cNvPr id="1178" name="Google Shape;1178;p37"/>
          <p:cNvCxnSpPr>
            <a:cxnSpLocks/>
            <a:stCxn id="1170" idx="3"/>
          </p:cNvCxnSpPr>
          <p:nvPr/>
        </p:nvCxnSpPr>
        <p:spPr>
          <a:xfrm flipV="1">
            <a:off x="2312488" y="3700971"/>
            <a:ext cx="606293" cy="806"/>
          </a:xfrm>
          <a:prstGeom prst="straightConnector1">
            <a:avLst/>
          </a:prstGeom>
          <a:noFill/>
          <a:ln w="28575" cap="flat" cmpd="sng">
            <a:solidFill>
              <a:schemeClr val="dk1"/>
            </a:solidFill>
            <a:prstDash val="solid"/>
            <a:round/>
            <a:headEnd type="none" w="med" len="med"/>
            <a:tailEnd type="none" w="med" len="med"/>
          </a:ln>
        </p:spPr>
      </p:cxnSp>
      <p:cxnSp>
        <p:nvCxnSpPr>
          <p:cNvPr id="1179" name="Google Shape;1179;p37"/>
          <p:cNvCxnSpPr>
            <a:cxnSpLocks/>
            <a:stCxn id="1173" idx="3"/>
          </p:cNvCxnSpPr>
          <p:nvPr/>
        </p:nvCxnSpPr>
        <p:spPr>
          <a:xfrm>
            <a:off x="2389625" y="4441941"/>
            <a:ext cx="456939" cy="0"/>
          </a:xfrm>
          <a:prstGeom prst="straightConnector1">
            <a:avLst/>
          </a:prstGeom>
          <a:noFill/>
          <a:ln w="28575" cap="flat" cmpd="sng">
            <a:solidFill>
              <a:schemeClr val="dk1"/>
            </a:solidFill>
            <a:prstDash val="solid"/>
            <a:round/>
            <a:headEnd type="none" w="med" len="med"/>
            <a:tailEnd type="none" w="med" len="med"/>
          </a:ln>
        </p:spPr>
      </p:cxnSp>
      <p:grpSp>
        <p:nvGrpSpPr>
          <p:cNvPr id="37" name="Google Shape;440;p23">
            <a:extLst>
              <a:ext uri="{FF2B5EF4-FFF2-40B4-BE49-F238E27FC236}">
                <a16:creationId xmlns:a16="http://schemas.microsoft.com/office/drawing/2014/main" id="{B2788D81-BAC2-4751-AE0C-F0293DE79A4A}"/>
              </a:ext>
            </a:extLst>
          </p:cNvPr>
          <p:cNvGrpSpPr/>
          <p:nvPr/>
        </p:nvGrpSpPr>
        <p:grpSpPr>
          <a:xfrm rot="2451309">
            <a:off x="340963" y="340159"/>
            <a:ext cx="852242" cy="572700"/>
            <a:chOff x="5661974" y="2412111"/>
            <a:chExt cx="927350" cy="641875"/>
          </a:xfrm>
        </p:grpSpPr>
        <p:sp>
          <p:nvSpPr>
            <p:cNvPr id="38" name="Google Shape;431;p23">
              <a:extLst>
                <a:ext uri="{FF2B5EF4-FFF2-40B4-BE49-F238E27FC236}">
                  <a16:creationId xmlns:a16="http://schemas.microsoft.com/office/drawing/2014/main" id="{0B143749-B139-4E0D-88E5-C94C658C776E}"/>
                </a:ext>
              </a:extLst>
            </p:cNvPr>
            <p:cNvSpPr/>
            <p:nvPr/>
          </p:nvSpPr>
          <p:spPr>
            <a:xfrm>
              <a:off x="5862086" y="2519900"/>
              <a:ext cx="527100" cy="527100"/>
            </a:xfrm>
            <a:prstGeom prst="round2DiagRect">
              <a:avLst>
                <a:gd name="adj1" fmla="val 0"/>
                <a:gd name="adj2"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41;p23">
              <a:extLst>
                <a:ext uri="{FF2B5EF4-FFF2-40B4-BE49-F238E27FC236}">
                  <a16:creationId xmlns:a16="http://schemas.microsoft.com/office/drawing/2014/main" id="{6D6EECFF-1E18-4EB9-8995-1D5244EBB0DA}"/>
                </a:ext>
              </a:extLst>
            </p:cNvPr>
            <p:cNvSpPr/>
            <p:nvPr/>
          </p:nvSpPr>
          <p:spPr>
            <a:xfrm>
              <a:off x="5661974" y="2412111"/>
              <a:ext cx="927350" cy="641875"/>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grpSp>
      <p:grpSp>
        <p:nvGrpSpPr>
          <p:cNvPr id="40" name="Google Shape;458;p23">
            <a:extLst>
              <a:ext uri="{FF2B5EF4-FFF2-40B4-BE49-F238E27FC236}">
                <a16:creationId xmlns:a16="http://schemas.microsoft.com/office/drawing/2014/main" id="{FDFF6F99-68BD-4F52-B1EE-55E591239FD6}"/>
              </a:ext>
            </a:extLst>
          </p:cNvPr>
          <p:cNvGrpSpPr/>
          <p:nvPr/>
        </p:nvGrpSpPr>
        <p:grpSpPr>
          <a:xfrm>
            <a:off x="544518" y="527315"/>
            <a:ext cx="324145" cy="324172"/>
            <a:chOff x="3497300" y="3955025"/>
            <a:chExt cx="295375" cy="295400"/>
          </a:xfrm>
        </p:grpSpPr>
        <p:sp>
          <p:nvSpPr>
            <p:cNvPr id="41" name="Google Shape;459;p23">
              <a:extLst>
                <a:ext uri="{FF2B5EF4-FFF2-40B4-BE49-F238E27FC236}">
                  <a16:creationId xmlns:a16="http://schemas.microsoft.com/office/drawing/2014/main" id="{4B1F83A0-A89F-4EB4-94D1-1E36D918065B}"/>
                </a:ext>
              </a:extLst>
            </p:cNvPr>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60;p23">
              <a:extLst>
                <a:ext uri="{FF2B5EF4-FFF2-40B4-BE49-F238E27FC236}">
                  <a16:creationId xmlns:a16="http://schemas.microsoft.com/office/drawing/2014/main" id="{CD31DBC4-5893-4504-AE41-AC5E09FA1556}"/>
                </a:ext>
              </a:extLst>
            </p:cNvPr>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61;p23">
              <a:extLst>
                <a:ext uri="{FF2B5EF4-FFF2-40B4-BE49-F238E27FC236}">
                  <a16:creationId xmlns:a16="http://schemas.microsoft.com/office/drawing/2014/main" id="{1ACAD1FE-96A2-49E0-8000-60C4AAD5E7BE}"/>
                </a:ext>
              </a:extLst>
            </p:cNvPr>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1160;p37">
            <a:extLst>
              <a:ext uri="{FF2B5EF4-FFF2-40B4-BE49-F238E27FC236}">
                <a16:creationId xmlns:a16="http://schemas.microsoft.com/office/drawing/2014/main" id="{18A28550-BDFA-470A-B7F4-BDDB9E841A8C}"/>
              </a:ext>
            </a:extLst>
          </p:cNvPr>
          <p:cNvSpPr txBox="1"/>
          <p:nvPr/>
        </p:nvSpPr>
        <p:spPr>
          <a:xfrm>
            <a:off x="3130690" y="1236348"/>
            <a:ext cx="5434486" cy="5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b="0" i="0" dirty="0">
                <a:solidFill>
                  <a:schemeClr val="accent3">
                    <a:lumMod val="50000"/>
                  </a:schemeClr>
                </a:solidFill>
                <a:effectLst/>
                <a:latin typeface="Söhne"/>
              </a:rPr>
              <a:t>Prend en charge plusieurs langues pour atteindre une audience internationale et faciliter la réservation pour les clients étrangers.</a:t>
            </a:r>
            <a:endParaRPr dirty="0">
              <a:solidFill>
                <a:schemeClr val="accent3">
                  <a:lumMod val="50000"/>
                </a:schemeClr>
              </a:solidFill>
              <a:latin typeface="Livvic"/>
              <a:ea typeface="Livvic"/>
              <a:cs typeface="Livvic"/>
              <a:sym typeface="Livvic"/>
            </a:endParaRPr>
          </a:p>
        </p:txBody>
      </p:sp>
      <p:sp>
        <p:nvSpPr>
          <p:cNvPr id="12" name="TextBox 11">
            <a:extLst>
              <a:ext uri="{FF2B5EF4-FFF2-40B4-BE49-F238E27FC236}">
                <a16:creationId xmlns:a16="http://schemas.microsoft.com/office/drawing/2014/main" id="{9E6EF828-175A-4012-BFDB-4B8BBF275DB2}"/>
              </a:ext>
            </a:extLst>
          </p:cNvPr>
          <p:cNvSpPr txBox="1"/>
          <p:nvPr/>
        </p:nvSpPr>
        <p:spPr>
          <a:xfrm>
            <a:off x="3130690" y="1861023"/>
            <a:ext cx="5494020" cy="738664"/>
          </a:xfrm>
          <a:prstGeom prst="rect">
            <a:avLst/>
          </a:prstGeom>
          <a:noFill/>
        </p:spPr>
        <p:txBody>
          <a:bodyPr wrap="square" rtlCol="0">
            <a:spAutoFit/>
          </a:bodyPr>
          <a:lstStyle/>
          <a:p>
            <a:r>
              <a:rPr lang="fr-FR" b="0" i="0" dirty="0">
                <a:solidFill>
                  <a:schemeClr val="accent2">
                    <a:lumMod val="50000"/>
                  </a:schemeClr>
                </a:solidFill>
                <a:effectLst/>
                <a:latin typeface="Söhne"/>
              </a:rPr>
              <a:t>Donne des détails sur les services offerts par l'hôtel, tels que le petit-déjeuner inclus, la connexion Wi-Fi, le service de chambre, la blanchisserie, le spa, la salle de sport, etc.</a:t>
            </a:r>
            <a:endParaRPr lang="de-DE" dirty="0">
              <a:solidFill>
                <a:schemeClr val="accent2">
                  <a:lumMod val="50000"/>
                </a:schemeClr>
              </a:solidFill>
            </a:endParaRPr>
          </a:p>
        </p:txBody>
      </p:sp>
      <p:sp>
        <p:nvSpPr>
          <p:cNvPr id="17" name="TextBox 16">
            <a:extLst>
              <a:ext uri="{FF2B5EF4-FFF2-40B4-BE49-F238E27FC236}">
                <a16:creationId xmlns:a16="http://schemas.microsoft.com/office/drawing/2014/main" id="{CDFEA35F-3B76-4C17-A79B-69F0A67911C4}"/>
              </a:ext>
            </a:extLst>
          </p:cNvPr>
          <p:cNvSpPr txBox="1"/>
          <p:nvPr/>
        </p:nvSpPr>
        <p:spPr>
          <a:xfrm>
            <a:off x="3076413" y="2651663"/>
            <a:ext cx="6256020" cy="738664"/>
          </a:xfrm>
          <a:prstGeom prst="rect">
            <a:avLst/>
          </a:prstGeom>
          <a:noFill/>
        </p:spPr>
        <p:txBody>
          <a:bodyPr wrap="square" rtlCol="0">
            <a:spAutoFit/>
          </a:bodyPr>
          <a:lstStyle/>
          <a:p>
            <a:r>
              <a:rPr lang="fr-FR" b="0" i="0" dirty="0">
                <a:solidFill>
                  <a:schemeClr val="accent2">
                    <a:lumMod val="50000"/>
                  </a:schemeClr>
                </a:solidFill>
                <a:effectLst/>
                <a:latin typeface="Söhne"/>
              </a:rPr>
              <a:t>Présente des images attrayantes de l'hôtel, des chambres, des installations, du restaurant, de la piscine, etc. pour donner aux visiteurs une idée visuelle de l'établissement.</a:t>
            </a:r>
            <a:endParaRPr lang="de-DE" dirty="0">
              <a:solidFill>
                <a:schemeClr val="accent2">
                  <a:lumMod val="50000"/>
                </a:schemeClr>
              </a:solidFill>
            </a:endParaRPr>
          </a:p>
        </p:txBody>
      </p:sp>
      <p:sp>
        <p:nvSpPr>
          <p:cNvPr id="23" name="TextBox 22">
            <a:extLst>
              <a:ext uri="{FF2B5EF4-FFF2-40B4-BE49-F238E27FC236}">
                <a16:creationId xmlns:a16="http://schemas.microsoft.com/office/drawing/2014/main" id="{AE85DEF7-B1C6-4FA5-9040-D18421289837}"/>
              </a:ext>
            </a:extLst>
          </p:cNvPr>
          <p:cNvSpPr txBox="1"/>
          <p:nvPr/>
        </p:nvSpPr>
        <p:spPr>
          <a:xfrm>
            <a:off x="3076413" y="3475294"/>
            <a:ext cx="6156960" cy="523220"/>
          </a:xfrm>
          <a:prstGeom prst="rect">
            <a:avLst/>
          </a:prstGeom>
          <a:noFill/>
        </p:spPr>
        <p:txBody>
          <a:bodyPr wrap="square" rtlCol="0">
            <a:spAutoFit/>
          </a:bodyPr>
          <a:lstStyle/>
          <a:p>
            <a:r>
              <a:rPr lang="fr-FR" b="0" i="0" dirty="0">
                <a:solidFill>
                  <a:schemeClr val="accent2">
                    <a:lumMod val="50000"/>
                  </a:schemeClr>
                </a:solidFill>
                <a:effectLst/>
                <a:latin typeface="Söhne"/>
              </a:rPr>
              <a:t>Permet aux clients de régler leur réservation en ligne en utilisant des méthodes de paiement sécurisées.</a:t>
            </a:r>
            <a:endParaRPr lang="de-DE" dirty="0">
              <a:solidFill>
                <a:schemeClr val="accent2">
                  <a:lumMod val="50000"/>
                </a:schemeClr>
              </a:solidFill>
            </a:endParaRPr>
          </a:p>
        </p:txBody>
      </p:sp>
      <p:sp>
        <p:nvSpPr>
          <p:cNvPr id="28" name="TextBox 27">
            <a:extLst>
              <a:ext uri="{FF2B5EF4-FFF2-40B4-BE49-F238E27FC236}">
                <a16:creationId xmlns:a16="http://schemas.microsoft.com/office/drawing/2014/main" id="{C7079973-2541-41B9-9BF9-5FAD52F51BA8}"/>
              </a:ext>
            </a:extLst>
          </p:cNvPr>
          <p:cNvSpPr txBox="1"/>
          <p:nvPr/>
        </p:nvSpPr>
        <p:spPr>
          <a:xfrm>
            <a:off x="3076413" y="4168449"/>
            <a:ext cx="5989320" cy="523220"/>
          </a:xfrm>
          <a:prstGeom prst="rect">
            <a:avLst/>
          </a:prstGeom>
          <a:noFill/>
        </p:spPr>
        <p:txBody>
          <a:bodyPr wrap="square" rtlCol="0">
            <a:spAutoFit/>
          </a:bodyPr>
          <a:lstStyle/>
          <a:p>
            <a:r>
              <a:rPr lang="fr-FR" b="0" i="0" dirty="0">
                <a:solidFill>
                  <a:schemeClr val="accent2">
                    <a:lumMod val="50000"/>
                  </a:schemeClr>
                </a:solidFill>
                <a:effectLst/>
                <a:latin typeface="Söhne"/>
              </a:rPr>
              <a:t>Met en place un programme de fidélité pour récompenser les clients réguliers avec des avantages spéciaux, des réductions ou des points de fidélité.</a:t>
            </a:r>
            <a:endParaRPr lang="de-DE" dirty="0">
              <a:solidFill>
                <a:schemeClr val="accent2">
                  <a:lumMod val="50000"/>
                </a:schemeClr>
              </a:solidFill>
            </a:endParaRPr>
          </a:p>
        </p:txBody>
      </p:sp>
    </p:spTree>
    <p:extLst>
      <p:ext uri="{BB962C8B-B14F-4D97-AF65-F5344CB8AC3E}">
        <p14:creationId xmlns:p14="http://schemas.microsoft.com/office/powerpoint/2010/main" val="260137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58"/>
                                        </p:tgtEl>
                                        <p:attrNameLst>
                                          <p:attrName>style.visibility</p:attrName>
                                        </p:attrNameLst>
                                      </p:cBhvr>
                                      <p:to>
                                        <p:strVal val="visible"/>
                                      </p:to>
                                    </p:set>
                                    <p:animEffect transition="in" filter="fade">
                                      <p:cBhvr>
                                        <p:cTn id="13" dur="500"/>
                                        <p:tgtEl>
                                          <p:spTgt spid="115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62"/>
                                        </p:tgtEl>
                                        <p:attrNameLst>
                                          <p:attrName>style.visibility</p:attrName>
                                        </p:attrNameLst>
                                      </p:cBhvr>
                                      <p:to>
                                        <p:strVal val="visible"/>
                                      </p:to>
                                    </p:set>
                                    <p:animEffect transition="in" filter="fade">
                                      <p:cBhvr>
                                        <p:cTn id="18" dur="500"/>
                                        <p:tgtEl>
                                          <p:spTgt spid="116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75"/>
                                        </p:tgtEl>
                                        <p:attrNameLst>
                                          <p:attrName>style.visibility</p:attrName>
                                        </p:attrNameLst>
                                      </p:cBhvr>
                                      <p:to>
                                        <p:strVal val="visible"/>
                                      </p:to>
                                    </p:set>
                                    <p:animEffect transition="in" filter="fade">
                                      <p:cBhvr>
                                        <p:cTn id="23" dur="500"/>
                                        <p:tgtEl>
                                          <p:spTgt spid="117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0">
                                            <p:txEl>
                                              <p:pRg st="0" end="0"/>
                                            </p:txEl>
                                          </p:spTgt>
                                        </p:tgtEl>
                                        <p:attrNameLst>
                                          <p:attrName>style.visibility</p:attrName>
                                        </p:attrNameLst>
                                      </p:cBhvr>
                                      <p:to>
                                        <p:strVal val="visible"/>
                                      </p:to>
                                    </p:set>
                                    <p:animEffect transition="in" filter="fade">
                                      <p:cBhvr>
                                        <p:cTn id="28" dur="500"/>
                                        <p:tgtEl>
                                          <p:spTgt spid="50">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61">
                                            <p:txEl>
                                              <p:pRg st="0" end="0"/>
                                            </p:txEl>
                                          </p:spTgt>
                                        </p:tgtEl>
                                        <p:attrNameLst>
                                          <p:attrName>style.visibility</p:attrName>
                                        </p:attrNameLst>
                                      </p:cBhvr>
                                      <p:to>
                                        <p:strVal val="visible"/>
                                      </p:to>
                                    </p:set>
                                    <p:animEffect transition="in" filter="fade">
                                      <p:cBhvr>
                                        <p:cTn id="33" dur="500"/>
                                        <p:tgtEl>
                                          <p:spTgt spid="1161">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76"/>
                                        </p:tgtEl>
                                        <p:attrNameLst>
                                          <p:attrName>style.visibility</p:attrName>
                                        </p:attrNameLst>
                                      </p:cBhvr>
                                      <p:to>
                                        <p:strVal val="visible"/>
                                      </p:to>
                                    </p:set>
                                    <p:animEffect transition="in" filter="fade">
                                      <p:cBhvr>
                                        <p:cTn id="38" dur="500"/>
                                        <p:tgtEl>
                                          <p:spTgt spid="117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167">
                                            <p:txEl>
                                              <p:pRg st="0" end="0"/>
                                            </p:txEl>
                                          </p:spTgt>
                                        </p:tgtEl>
                                        <p:attrNameLst>
                                          <p:attrName>style.visibility</p:attrName>
                                        </p:attrNameLst>
                                      </p:cBhvr>
                                      <p:to>
                                        <p:strVal val="visible"/>
                                      </p:to>
                                    </p:set>
                                    <p:animEffect transition="in" filter="fade">
                                      <p:cBhvr>
                                        <p:cTn id="48" dur="500"/>
                                        <p:tgtEl>
                                          <p:spTgt spid="1167">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177"/>
                                        </p:tgtEl>
                                        <p:attrNameLst>
                                          <p:attrName>style.visibility</p:attrName>
                                        </p:attrNameLst>
                                      </p:cBhvr>
                                      <p:to>
                                        <p:strVal val="visible"/>
                                      </p:to>
                                    </p:set>
                                    <p:animEffect transition="in" filter="fade">
                                      <p:cBhvr>
                                        <p:cTn id="53" dur="500"/>
                                        <p:tgtEl>
                                          <p:spTgt spid="117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170"/>
                                        </p:tgtEl>
                                        <p:attrNameLst>
                                          <p:attrName>style.visibility</p:attrName>
                                        </p:attrNameLst>
                                      </p:cBhvr>
                                      <p:to>
                                        <p:strVal val="visible"/>
                                      </p:to>
                                    </p:set>
                                    <p:animEffect transition="in" filter="fade">
                                      <p:cBhvr>
                                        <p:cTn id="63" dur="500"/>
                                        <p:tgtEl>
                                          <p:spTgt spid="117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178"/>
                                        </p:tgtEl>
                                        <p:attrNameLst>
                                          <p:attrName>style.visibility</p:attrName>
                                        </p:attrNameLst>
                                      </p:cBhvr>
                                      <p:to>
                                        <p:strVal val="visible"/>
                                      </p:to>
                                    </p:set>
                                    <p:animEffect transition="in" filter="fade">
                                      <p:cBhvr>
                                        <p:cTn id="68" dur="500"/>
                                        <p:tgtEl>
                                          <p:spTgt spid="117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500"/>
                                        <p:tgtEl>
                                          <p:spTgt spid="2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173"/>
                                        </p:tgtEl>
                                        <p:attrNameLst>
                                          <p:attrName>style.visibility</p:attrName>
                                        </p:attrNameLst>
                                      </p:cBhvr>
                                      <p:to>
                                        <p:strVal val="visible"/>
                                      </p:to>
                                    </p:set>
                                    <p:animEffect transition="in" filter="fade">
                                      <p:cBhvr>
                                        <p:cTn id="78" dur="500"/>
                                        <p:tgtEl>
                                          <p:spTgt spid="1173"/>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179"/>
                                        </p:tgtEl>
                                        <p:attrNameLst>
                                          <p:attrName>style.visibility</p:attrName>
                                        </p:attrNameLst>
                                      </p:cBhvr>
                                      <p:to>
                                        <p:strVal val="visible"/>
                                      </p:to>
                                    </p:set>
                                    <p:animEffect transition="in" filter="fade">
                                      <p:cBhvr>
                                        <p:cTn id="83" dur="500"/>
                                        <p:tgtEl>
                                          <p:spTgt spid="1179"/>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8" grpId="0"/>
      <p:bldP spid="1170" grpId="0"/>
      <p:bldP spid="1173" grpId="0"/>
      <p:bldP spid="12" grpId="0"/>
      <p:bldP spid="17" grpId="0"/>
      <p:bldP spid="23" grpId="0"/>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37"/>
          <p:cNvSpPr txBox="1">
            <a:spLocks noGrp="1"/>
          </p:cNvSpPr>
          <p:nvPr>
            <p:ph type="title"/>
          </p:nvPr>
        </p:nvSpPr>
        <p:spPr>
          <a:xfrm>
            <a:off x="969329" y="32422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Les fonctionnalit</a:t>
            </a:r>
            <a:r>
              <a:rPr lang="fr-FR" sz="2000" dirty="0"/>
              <a:t>é</a:t>
            </a:r>
            <a:r>
              <a:rPr lang="en-ZA" sz="2000" dirty="0"/>
              <a:t>s  principals de notre projet:</a:t>
            </a:r>
            <a:endParaRPr sz="2000" dirty="0"/>
          </a:p>
        </p:txBody>
      </p:sp>
      <p:sp>
        <p:nvSpPr>
          <p:cNvPr id="1161" name="Google Shape;1161;p37"/>
          <p:cNvSpPr/>
          <p:nvPr/>
        </p:nvSpPr>
        <p:spPr>
          <a:xfrm>
            <a:off x="88712" y="2544032"/>
            <a:ext cx="2480978" cy="3777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de-DE" sz="1600" b="1" i="0" dirty="0">
                <a:solidFill>
                  <a:schemeClr val="tx2"/>
                </a:solidFill>
                <a:effectLst/>
                <a:latin typeface="Söhne"/>
              </a:rPr>
              <a:t>Système de gestion</a:t>
            </a:r>
          </a:p>
          <a:p>
            <a:pPr marL="0" lvl="0" indent="0" algn="ctr" rtl="0">
              <a:spcBef>
                <a:spcPts val="0"/>
              </a:spcBef>
              <a:spcAft>
                <a:spcPts val="0"/>
              </a:spcAft>
              <a:buClr>
                <a:srgbClr val="000000"/>
              </a:buClr>
              <a:buSzPts val="1100"/>
              <a:buFont typeface="Arial"/>
              <a:buNone/>
            </a:pPr>
            <a:r>
              <a:rPr lang="de-DE" sz="1600" b="1" i="0" dirty="0">
                <a:solidFill>
                  <a:schemeClr val="tx2"/>
                </a:solidFill>
                <a:effectLst/>
                <a:latin typeface="Söhne"/>
              </a:rPr>
              <a:t> par admin </a:t>
            </a:r>
            <a:endParaRPr sz="1200" b="1" dirty="0">
              <a:solidFill>
                <a:schemeClr val="tx2"/>
              </a:solidFill>
              <a:latin typeface="Livvic"/>
              <a:ea typeface="Livvic"/>
              <a:cs typeface="Livvic"/>
              <a:sym typeface="Livvic"/>
            </a:endParaRPr>
          </a:p>
        </p:txBody>
      </p:sp>
      <p:grpSp>
        <p:nvGrpSpPr>
          <p:cNvPr id="1162" name="Google Shape;1162;p37"/>
          <p:cNvGrpSpPr/>
          <p:nvPr/>
        </p:nvGrpSpPr>
        <p:grpSpPr>
          <a:xfrm>
            <a:off x="406721" y="1220904"/>
            <a:ext cx="8081204" cy="761550"/>
            <a:chOff x="4001326" y="1250643"/>
            <a:chExt cx="8081204" cy="761550"/>
          </a:xfrm>
        </p:grpSpPr>
        <p:sp>
          <p:nvSpPr>
            <p:cNvPr id="1163" name="Google Shape;1163;p37"/>
            <p:cNvSpPr txBox="1"/>
            <p:nvPr/>
          </p:nvSpPr>
          <p:spPr>
            <a:xfrm>
              <a:off x="6333700" y="1250643"/>
              <a:ext cx="574883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dirty="0">
                <a:solidFill>
                  <a:schemeClr val="dk1"/>
                </a:solidFill>
                <a:latin typeface="Livvic"/>
                <a:ea typeface="Livvic"/>
                <a:cs typeface="Livvic"/>
                <a:sym typeface="Livvic"/>
              </a:endParaRPr>
            </a:p>
          </p:txBody>
        </p:sp>
        <p:sp>
          <p:nvSpPr>
            <p:cNvPr id="1164" name="Google Shape;1164;p37"/>
            <p:cNvSpPr/>
            <p:nvPr/>
          </p:nvSpPr>
          <p:spPr>
            <a:xfrm>
              <a:off x="4001326" y="1634493"/>
              <a:ext cx="1844960" cy="3777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fr-FR" sz="1800" b="1" i="0" dirty="0">
                  <a:solidFill>
                    <a:schemeClr val="tx2"/>
                  </a:solidFill>
                  <a:effectLst/>
                  <a:latin typeface="Söhne"/>
                </a:rPr>
                <a:t>Système de chat en direct </a:t>
              </a:r>
              <a:r>
                <a:rPr lang="de-DE" b="1" i="0" dirty="0">
                  <a:solidFill>
                    <a:schemeClr val="tx2"/>
                  </a:solidFill>
                  <a:effectLst/>
                  <a:latin typeface="Söhne"/>
                </a:rPr>
                <a:t> </a:t>
              </a:r>
              <a:endParaRPr sz="1100" b="1" dirty="0">
                <a:solidFill>
                  <a:schemeClr val="tx2"/>
                </a:solidFill>
                <a:latin typeface="Livvic"/>
                <a:ea typeface="Livvic"/>
                <a:cs typeface="Livvic"/>
                <a:sym typeface="Livvic"/>
              </a:endParaRPr>
            </a:p>
          </p:txBody>
        </p:sp>
      </p:grpSp>
      <p:sp>
        <p:nvSpPr>
          <p:cNvPr id="1167" name="Google Shape;1167;p37"/>
          <p:cNvSpPr/>
          <p:nvPr/>
        </p:nvSpPr>
        <p:spPr>
          <a:xfrm>
            <a:off x="315155" y="3150463"/>
            <a:ext cx="2156544" cy="3777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1600" b="1" dirty="0">
                <a:solidFill>
                  <a:schemeClr val="tx2"/>
                </a:solidFill>
                <a:latin typeface="Söhne"/>
              </a:rPr>
              <a:t>Systeme de recherche</a:t>
            </a:r>
            <a:r>
              <a:rPr lang="de-DE" sz="1600" b="1" i="0" dirty="0">
                <a:solidFill>
                  <a:schemeClr val="tx2"/>
                </a:solidFill>
                <a:effectLst/>
                <a:latin typeface="Söhne"/>
              </a:rPr>
              <a:t> </a:t>
            </a:r>
            <a:endParaRPr sz="1200" b="1" dirty="0">
              <a:solidFill>
                <a:schemeClr val="tx2"/>
              </a:solidFill>
              <a:latin typeface="Livvic"/>
              <a:ea typeface="Livvic"/>
              <a:cs typeface="Livvic"/>
              <a:sym typeface="Livvic"/>
            </a:endParaRPr>
          </a:p>
        </p:txBody>
      </p:sp>
      <p:cxnSp>
        <p:nvCxnSpPr>
          <p:cNvPr id="1175" name="Google Shape;1175;p37"/>
          <p:cNvCxnSpPr>
            <a:cxnSpLocks/>
          </p:cNvCxnSpPr>
          <p:nvPr/>
        </p:nvCxnSpPr>
        <p:spPr>
          <a:xfrm>
            <a:off x="2287067" y="1888616"/>
            <a:ext cx="725355" cy="0"/>
          </a:xfrm>
          <a:prstGeom prst="straightConnector1">
            <a:avLst/>
          </a:prstGeom>
          <a:noFill/>
          <a:ln w="28575" cap="flat" cmpd="sng">
            <a:solidFill>
              <a:schemeClr val="dk1"/>
            </a:solidFill>
            <a:prstDash val="solid"/>
            <a:round/>
            <a:headEnd type="none" w="med" len="med"/>
            <a:tailEnd type="none" w="med" len="med"/>
          </a:ln>
        </p:spPr>
      </p:cxnSp>
      <p:cxnSp>
        <p:nvCxnSpPr>
          <p:cNvPr id="1176" name="Google Shape;1176;p37"/>
          <p:cNvCxnSpPr>
            <a:cxnSpLocks/>
          </p:cNvCxnSpPr>
          <p:nvPr/>
        </p:nvCxnSpPr>
        <p:spPr>
          <a:xfrm>
            <a:off x="2351057" y="2760857"/>
            <a:ext cx="686787" cy="0"/>
          </a:xfrm>
          <a:prstGeom prst="straightConnector1">
            <a:avLst/>
          </a:prstGeom>
          <a:noFill/>
          <a:ln w="28575" cap="flat" cmpd="sng">
            <a:solidFill>
              <a:schemeClr val="dk1"/>
            </a:solidFill>
            <a:prstDash val="solid"/>
            <a:round/>
            <a:headEnd type="none" w="med" len="med"/>
            <a:tailEnd type="none" w="med" len="med"/>
          </a:ln>
        </p:spPr>
      </p:cxnSp>
      <p:cxnSp>
        <p:nvCxnSpPr>
          <p:cNvPr id="1177" name="Google Shape;1177;p37"/>
          <p:cNvCxnSpPr>
            <a:cxnSpLocks/>
          </p:cNvCxnSpPr>
          <p:nvPr/>
        </p:nvCxnSpPr>
        <p:spPr>
          <a:xfrm>
            <a:off x="2471699" y="3405556"/>
            <a:ext cx="569011" cy="6517"/>
          </a:xfrm>
          <a:prstGeom prst="straightConnector1">
            <a:avLst/>
          </a:prstGeom>
          <a:noFill/>
          <a:ln w="28575" cap="flat" cmpd="sng">
            <a:solidFill>
              <a:schemeClr val="dk1"/>
            </a:solidFill>
            <a:prstDash val="solid"/>
            <a:round/>
            <a:headEnd type="none" w="med" len="med"/>
            <a:tailEnd type="none" w="med" len="med"/>
          </a:ln>
        </p:spPr>
      </p:cxnSp>
      <p:grpSp>
        <p:nvGrpSpPr>
          <p:cNvPr id="37" name="Google Shape;440;p23">
            <a:extLst>
              <a:ext uri="{FF2B5EF4-FFF2-40B4-BE49-F238E27FC236}">
                <a16:creationId xmlns:a16="http://schemas.microsoft.com/office/drawing/2014/main" id="{B2788D81-BAC2-4751-AE0C-F0293DE79A4A}"/>
              </a:ext>
            </a:extLst>
          </p:cNvPr>
          <p:cNvGrpSpPr/>
          <p:nvPr/>
        </p:nvGrpSpPr>
        <p:grpSpPr>
          <a:xfrm rot="2451309">
            <a:off x="352212" y="252170"/>
            <a:ext cx="852242" cy="572700"/>
            <a:chOff x="5661974" y="2412111"/>
            <a:chExt cx="927350" cy="641875"/>
          </a:xfrm>
        </p:grpSpPr>
        <p:sp>
          <p:nvSpPr>
            <p:cNvPr id="38" name="Google Shape;431;p23">
              <a:extLst>
                <a:ext uri="{FF2B5EF4-FFF2-40B4-BE49-F238E27FC236}">
                  <a16:creationId xmlns:a16="http://schemas.microsoft.com/office/drawing/2014/main" id="{0B143749-B139-4E0D-88E5-C94C658C776E}"/>
                </a:ext>
              </a:extLst>
            </p:cNvPr>
            <p:cNvSpPr/>
            <p:nvPr/>
          </p:nvSpPr>
          <p:spPr>
            <a:xfrm>
              <a:off x="5862086" y="2519900"/>
              <a:ext cx="527100" cy="527100"/>
            </a:xfrm>
            <a:prstGeom prst="round2DiagRect">
              <a:avLst>
                <a:gd name="adj1" fmla="val 0"/>
                <a:gd name="adj2"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41;p23">
              <a:extLst>
                <a:ext uri="{FF2B5EF4-FFF2-40B4-BE49-F238E27FC236}">
                  <a16:creationId xmlns:a16="http://schemas.microsoft.com/office/drawing/2014/main" id="{6D6EECFF-1E18-4EB9-8995-1D5244EBB0DA}"/>
                </a:ext>
              </a:extLst>
            </p:cNvPr>
            <p:cNvSpPr/>
            <p:nvPr/>
          </p:nvSpPr>
          <p:spPr>
            <a:xfrm>
              <a:off x="5661974" y="2412111"/>
              <a:ext cx="927350" cy="641875"/>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grpSp>
      <p:grpSp>
        <p:nvGrpSpPr>
          <p:cNvPr id="40" name="Google Shape;458;p23">
            <a:extLst>
              <a:ext uri="{FF2B5EF4-FFF2-40B4-BE49-F238E27FC236}">
                <a16:creationId xmlns:a16="http://schemas.microsoft.com/office/drawing/2014/main" id="{FDFF6F99-68BD-4F52-B1EE-55E591239FD6}"/>
              </a:ext>
            </a:extLst>
          </p:cNvPr>
          <p:cNvGrpSpPr/>
          <p:nvPr/>
        </p:nvGrpSpPr>
        <p:grpSpPr>
          <a:xfrm>
            <a:off x="573595" y="410440"/>
            <a:ext cx="324145" cy="324172"/>
            <a:chOff x="3497300" y="3955025"/>
            <a:chExt cx="295375" cy="295400"/>
          </a:xfrm>
        </p:grpSpPr>
        <p:sp>
          <p:nvSpPr>
            <p:cNvPr id="41" name="Google Shape;459;p23">
              <a:extLst>
                <a:ext uri="{FF2B5EF4-FFF2-40B4-BE49-F238E27FC236}">
                  <a16:creationId xmlns:a16="http://schemas.microsoft.com/office/drawing/2014/main" id="{4B1F83A0-A89F-4EB4-94D1-1E36D918065B}"/>
                </a:ext>
              </a:extLst>
            </p:cNvPr>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60;p23">
              <a:extLst>
                <a:ext uri="{FF2B5EF4-FFF2-40B4-BE49-F238E27FC236}">
                  <a16:creationId xmlns:a16="http://schemas.microsoft.com/office/drawing/2014/main" id="{CD31DBC4-5893-4504-AE41-AC5E09FA1556}"/>
                </a:ext>
              </a:extLst>
            </p:cNvPr>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61;p23">
              <a:extLst>
                <a:ext uri="{FF2B5EF4-FFF2-40B4-BE49-F238E27FC236}">
                  <a16:creationId xmlns:a16="http://schemas.microsoft.com/office/drawing/2014/main" id="{1ACAD1FE-96A2-49E0-8000-60C4AAD5E7BE}"/>
                </a:ext>
              </a:extLst>
            </p:cNvPr>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1160;p37">
            <a:extLst>
              <a:ext uri="{FF2B5EF4-FFF2-40B4-BE49-F238E27FC236}">
                <a16:creationId xmlns:a16="http://schemas.microsoft.com/office/drawing/2014/main" id="{18A28550-BDFA-470A-B7F4-BDDB9E841A8C}"/>
              </a:ext>
            </a:extLst>
          </p:cNvPr>
          <p:cNvSpPr txBox="1"/>
          <p:nvPr/>
        </p:nvSpPr>
        <p:spPr>
          <a:xfrm>
            <a:off x="3160457" y="1418180"/>
            <a:ext cx="5434486" cy="5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FR" b="0" i="0" dirty="0">
                <a:solidFill>
                  <a:schemeClr val="accent2">
                    <a:lumMod val="50000"/>
                  </a:schemeClr>
                </a:solidFill>
                <a:effectLst/>
                <a:latin typeface="Söhne"/>
              </a:rPr>
              <a:t>Offre la possibilité aux visiteurs du site de discuter en direct avec un représentant de l'hôtel pour obtenir des réponses rapides à leurs questions ou demander de l'assistance.</a:t>
            </a:r>
            <a:endParaRPr dirty="0">
              <a:solidFill>
                <a:schemeClr val="accent2">
                  <a:lumMod val="50000"/>
                </a:schemeClr>
              </a:solidFill>
              <a:latin typeface="Livvic"/>
              <a:ea typeface="Livvic"/>
              <a:cs typeface="Livvic"/>
              <a:sym typeface="Livvic"/>
            </a:endParaRPr>
          </a:p>
        </p:txBody>
      </p:sp>
      <p:sp>
        <p:nvSpPr>
          <p:cNvPr id="12" name="TextBox 11">
            <a:extLst>
              <a:ext uri="{FF2B5EF4-FFF2-40B4-BE49-F238E27FC236}">
                <a16:creationId xmlns:a16="http://schemas.microsoft.com/office/drawing/2014/main" id="{9E6EF828-175A-4012-BFDB-4B8BBF275DB2}"/>
              </a:ext>
            </a:extLst>
          </p:cNvPr>
          <p:cNvSpPr txBox="1"/>
          <p:nvPr/>
        </p:nvSpPr>
        <p:spPr>
          <a:xfrm>
            <a:off x="3160457" y="2471272"/>
            <a:ext cx="5494020" cy="523220"/>
          </a:xfrm>
          <a:prstGeom prst="rect">
            <a:avLst/>
          </a:prstGeom>
          <a:noFill/>
        </p:spPr>
        <p:txBody>
          <a:bodyPr wrap="square" rtlCol="0">
            <a:spAutoFit/>
          </a:bodyPr>
          <a:lstStyle/>
          <a:p>
            <a:r>
              <a:rPr lang="fr-FR" b="0" i="0" dirty="0">
                <a:solidFill>
                  <a:schemeClr val="accent2">
                    <a:lumMod val="50000"/>
                  </a:schemeClr>
                </a:solidFill>
                <a:effectLst/>
                <a:latin typeface="Söhne"/>
              </a:rPr>
              <a:t>Permet à l’admin de gérer les réservations, les commentaires, les personnels, les services .</a:t>
            </a:r>
            <a:endParaRPr lang="de-DE" dirty="0">
              <a:solidFill>
                <a:schemeClr val="accent2">
                  <a:lumMod val="50000"/>
                </a:schemeClr>
              </a:solidFill>
            </a:endParaRPr>
          </a:p>
        </p:txBody>
      </p:sp>
      <p:sp>
        <p:nvSpPr>
          <p:cNvPr id="17" name="TextBox 16">
            <a:extLst>
              <a:ext uri="{FF2B5EF4-FFF2-40B4-BE49-F238E27FC236}">
                <a16:creationId xmlns:a16="http://schemas.microsoft.com/office/drawing/2014/main" id="{CDFEA35F-3B76-4C17-A79B-69F0A67911C4}"/>
              </a:ext>
            </a:extLst>
          </p:cNvPr>
          <p:cNvSpPr txBox="1"/>
          <p:nvPr/>
        </p:nvSpPr>
        <p:spPr>
          <a:xfrm>
            <a:off x="3160457" y="3150463"/>
            <a:ext cx="6256020" cy="523220"/>
          </a:xfrm>
          <a:prstGeom prst="rect">
            <a:avLst/>
          </a:prstGeom>
          <a:noFill/>
        </p:spPr>
        <p:txBody>
          <a:bodyPr wrap="square" rtlCol="0">
            <a:spAutoFit/>
          </a:bodyPr>
          <a:lstStyle/>
          <a:p>
            <a:r>
              <a:rPr lang="fr-FR" b="0" i="0" dirty="0">
                <a:solidFill>
                  <a:schemeClr val="accent2">
                    <a:lumMod val="50000"/>
                  </a:schemeClr>
                </a:solidFill>
                <a:effectLst/>
                <a:latin typeface="Söhne"/>
              </a:rPr>
              <a:t>Effectuer une recherche pour afficher les disponibilités des chambres </a:t>
            </a:r>
          </a:p>
          <a:p>
            <a:r>
              <a:rPr lang="fr-FR" b="0" i="0" dirty="0">
                <a:solidFill>
                  <a:schemeClr val="accent2">
                    <a:lumMod val="50000"/>
                  </a:schemeClr>
                </a:solidFill>
                <a:effectLst/>
                <a:latin typeface="Söhne"/>
              </a:rPr>
              <a:t>en temps que vous choisissez.</a:t>
            </a:r>
            <a:endParaRPr lang="de-DE" dirty="0">
              <a:solidFill>
                <a:schemeClr val="accent2">
                  <a:lumMod val="50000"/>
                </a:schemeClr>
              </a:solidFill>
            </a:endParaRPr>
          </a:p>
        </p:txBody>
      </p:sp>
    </p:spTree>
    <p:extLst>
      <p:ext uri="{BB962C8B-B14F-4D97-AF65-F5344CB8AC3E}">
        <p14:creationId xmlns:p14="http://schemas.microsoft.com/office/powerpoint/2010/main" val="386592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58"/>
                                        </p:tgtEl>
                                        <p:attrNameLst>
                                          <p:attrName>style.visibility</p:attrName>
                                        </p:attrNameLst>
                                      </p:cBhvr>
                                      <p:to>
                                        <p:strVal val="visible"/>
                                      </p:to>
                                    </p:set>
                                    <p:animEffect transition="in" filter="fade">
                                      <p:cBhvr>
                                        <p:cTn id="10" dur="500"/>
                                        <p:tgtEl>
                                          <p:spTgt spid="1158"/>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62"/>
                                        </p:tgtEl>
                                        <p:attrNameLst>
                                          <p:attrName>style.visibility</p:attrName>
                                        </p:attrNameLst>
                                      </p:cBhvr>
                                      <p:to>
                                        <p:strVal val="visible"/>
                                      </p:to>
                                    </p:set>
                                    <p:animEffect transition="in" filter="fade">
                                      <p:cBhvr>
                                        <p:cTn id="18" dur="500"/>
                                        <p:tgtEl>
                                          <p:spTgt spid="116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75"/>
                                        </p:tgtEl>
                                        <p:attrNameLst>
                                          <p:attrName>style.visibility</p:attrName>
                                        </p:attrNameLst>
                                      </p:cBhvr>
                                      <p:to>
                                        <p:strVal val="visible"/>
                                      </p:to>
                                    </p:set>
                                    <p:animEffect transition="in" filter="fade">
                                      <p:cBhvr>
                                        <p:cTn id="23" dur="500"/>
                                        <p:tgtEl>
                                          <p:spTgt spid="117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61"/>
                                        </p:tgtEl>
                                        <p:attrNameLst>
                                          <p:attrName>style.visibility</p:attrName>
                                        </p:attrNameLst>
                                      </p:cBhvr>
                                      <p:to>
                                        <p:strVal val="visible"/>
                                      </p:to>
                                    </p:set>
                                    <p:animEffect transition="in" filter="fade">
                                      <p:cBhvr>
                                        <p:cTn id="33" dur="500"/>
                                        <p:tgtEl>
                                          <p:spTgt spid="116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76"/>
                                        </p:tgtEl>
                                        <p:attrNameLst>
                                          <p:attrName>style.visibility</p:attrName>
                                        </p:attrNameLst>
                                      </p:cBhvr>
                                      <p:to>
                                        <p:strVal val="visible"/>
                                      </p:to>
                                    </p:set>
                                    <p:animEffect transition="in" filter="fade">
                                      <p:cBhvr>
                                        <p:cTn id="38" dur="500"/>
                                        <p:tgtEl>
                                          <p:spTgt spid="117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xEl>
                                              <p:pRg st="0" end="0"/>
                                            </p:txEl>
                                          </p:spTgt>
                                        </p:tgtEl>
                                        <p:attrNameLst>
                                          <p:attrName>style.visibility</p:attrName>
                                        </p:attrNameLst>
                                      </p:cBhvr>
                                      <p:to>
                                        <p:strVal val="visible"/>
                                      </p:to>
                                    </p:set>
                                    <p:animEffect transition="in" filter="fade">
                                      <p:cBhvr>
                                        <p:cTn id="43" dur="500"/>
                                        <p:tgtEl>
                                          <p:spTgt spid="12">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167"/>
                                        </p:tgtEl>
                                        <p:attrNameLst>
                                          <p:attrName>style.visibility</p:attrName>
                                        </p:attrNameLst>
                                      </p:cBhvr>
                                      <p:to>
                                        <p:strVal val="visible"/>
                                      </p:to>
                                    </p:set>
                                    <p:animEffect transition="in" filter="fade">
                                      <p:cBhvr>
                                        <p:cTn id="48" dur="500"/>
                                        <p:tgtEl>
                                          <p:spTgt spid="116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177"/>
                                        </p:tgtEl>
                                        <p:attrNameLst>
                                          <p:attrName>style.visibility</p:attrName>
                                        </p:attrNameLst>
                                      </p:cBhvr>
                                      <p:to>
                                        <p:strVal val="visible"/>
                                      </p:to>
                                    </p:set>
                                    <p:animEffect transition="in" filter="fade">
                                      <p:cBhvr>
                                        <p:cTn id="53" dur="500"/>
                                        <p:tgtEl>
                                          <p:spTgt spid="117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7">
                                            <p:txEl>
                                              <p:pRg st="0" end="0"/>
                                            </p:txEl>
                                          </p:spTgt>
                                        </p:tgtEl>
                                        <p:attrNameLst>
                                          <p:attrName>style.visibility</p:attrName>
                                        </p:attrNameLst>
                                      </p:cBhvr>
                                      <p:to>
                                        <p:strVal val="visible"/>
                                      </p:to>
                                    </p:set>
                                    <p:animEffect transition="in" filter="fade">
                                      <p:cBhvr>
                                        <p:cTn id="58" dur="500"/>
                                        <p:tgtEl>
                                          <p:spTgt spid="17">
                                            <p:txEl>
                                              <p:pRg st="0" end="0"/>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7">
                                            <p:txEl>
                                              <p:pRg st="1" end="1"/>
                                            </p:txEl>
                                          </p:spTgt>
                                        </p:tgtEl>
                                        <p:attrNameLst>
                                          <p:attrName>style.visibility</p:attrName>
                                        </p:attrNameLst>
                                      </p:cBhvr>
                                      <p:to>
                                        <p:strVal val="visible"/>
                                      </p:to>
                                    </p:set>
                                    <p:animEffect transition="in" filter="fade">
                                      <p:cBhvr>
                                        <p:cTn id="61"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8" grpId="0"/>
      <p:bldP spid="1161" grpId="0"/>
      <p:bldP spid="1167" grpId="0"/>
      <p:bldP spid="5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25;p28">
            <a:extLst>
              <a:ext uri="{FF2B5EF4-FFF2-40B4-BE49-F238E27FC236}">
                <a16:creationId xmlns:a16="http://schemas.microsoft.com/office/drawing/2014/main" id="{6EB6720F-3053-47B6-B4CF-DD12527EDA9F}"/>
              </a:ext>
            </a:extLst>
          </p:cNvPr>
          <p:cNvSpPr txBox="1"/>
          <p:nvPr/>
        </p:nvSpPr>
        <p:spPr>
          <a:xfrm>
            <a:off x="2992434" y="1678301"/>
            <a:ext cx="31803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Carter One"/>
                <a:ea typeface="Carter One"/>
                <a:cs typeface="Carter One"/>
                <a:sym typeface="Carter One"/>
              </a:rPr>
              <a:t>Visiteur</a:t>
            </a:r>
            <a:endParaRPr sz="2400" dirty="0">
              <a:solidFill>
                <a:schemeClr val="dk1"/>
              </a:solidFill>
              <a:latin typeface="Carter One"/>
              <a:ea typeface="Carter One"/>
              <a:cs typeface="Carter One"/>
              <a:sym typeface="Carter One"/>
            </a:endParaRPr>
          </a:p>
        </p:txBody>
      </p:sp>
      <p:cxnSp>
        <p:nvCxnSpPr>
          <p:cNvPr id="5" name="Google Shape;626;p28">
            <a:extLst>
              <a:ext uri="{FF2B5EF4-FFF2-40B4-BE49-F238E27FC236}">
                <a16:creationId xmlns:a16="http://schemas.microsoft.com/office/drawing/2014/main" id="{30B75E1D-734F-41E1-BFCA-FCFC4AA0992C}"/>
              </a:ext>
            </a:extLst>
          </p:cNvPr>
          <p:cNvCxnSpPr>
            <a:cxnSpLocks/>
            <a:stCxn id="4" idx="3"/>
          </p:cNvCxnSpPr>
          <p:nvPr/>
        </p:nvCxnSpPr>
        <p:spPr>
          <a:xfrm>
            <a:off x="6172734" y="1903901"/>
            <a:ext cx="1186723" cy="1089063"/>
          </a:xfrm>
          <a:prstGeom prst="bentConnector2">
            <a:avLst/>
          </a:prstGeom>
          <a:noFill/>
          <a:ln w="28575" cap="flat" cmpd="sng">
            <a:solidFill>
              <a:schemeClr val="dk1"/>
            </a:solidFill>
            <a:prstDash val="solid"/>
            <a:round/>
            <a:headEnd type="none" w="med" len="med"/>
            <a:tailEnd type="none" w="med" len="med"/>
          </a:ln>
        </p:spPr>
      </p:cxnSp>
      <p:cxnSp>
        <p:nvCxnSpPr>
          <p:cNvPr id="6" name="Google Shape;628;p28">
            <a:extLst>
              <a:ext uri="{FF2B5EF4-FFF2-40B4-BE49-F238E27FC236}">
                <a16:creationId xmlns:a16="http://schemas.microsoft.com/office/drawing/2014/main" id="{47330343-9901-4B34-BAB9-07A000633A31}"/>
              </a:ext>
            </a:extLst>
          </p:cNvPr>
          <p:cNvCxnSpPr>
            <a:cxnSpLocks/>
            <a:stCxn id="4" idx="2"/>
          </p:cNvCxnSpPr>
          <p:nvPr/>
        </p:nvCxnSpPr>
        <p:spPr>
          <a:xfrm>
            <a:off x="4582584" y="2129501"/>
            <a:ext cx="0" cy="863400"/>
          </a:xfrm>
          <a:prstGeom prst="straightConnector1">
            <a:avLst/>
          </a:prstGeom>
          <a:noFill/>
          <a:ln w="28575" cap="flat" cmpd="sng">
            <a:solidFill>
              <a:schemeClr val="dk1"/>
            </a:solidFill>
            <a:prstDash val="solid"/>
            <a:round/>
            <a:headEnd type="none" w="med" len="med"/>
            <a:tailEnd type="none" w="med" len="med"/>
          </a:ln>
        </p:spPr>
      </p:cxnSp>
      <p:cxnSp>
        <p:nvCxnSpPr>
          <p:cNvPr id="7" name="Google Shape;630;p28">
            <a:extLst>
              <a:ext uri="{FF2B5EF4-FFF2-40B4-BE49-F238E27FC236}">
                <a16:creationId xmlns:a16="http://schemas.microsoft.com/office/drawing/2014/main" id="{C3A6F7FA-99C8-4CA2-9BAE-CB7566CF7787}"/>
              </a:ext>
            </a:extLst>
          </p:cNvPr>
          <p:cNvCxnSpPr>
            <a:cxnSpLocks/>
            <a:stCxn id="4" idx="1"/>
          </p:cNvCxnSpPr>
          <p:nvPr/>
        </p:nvCxnSpPr>
        <p:spPr>
          <a:xfrm rot="10800000" flipV="1">
            <a:off x="1782614" y="1903900"/>
            <a:ext cx="1209821" cy="1089063"/>
          </a:xfrm>
          <a:prstGeom prst="bentConnector2">
            <a:avLst/>
          </a:prstGeom>
          <a:noFill/>
          <a:ln w="28575" cap="flat" cmpd="sng">
            <a:solidFill>
              <a:schemeClr val="dk1"/>
            </a:solidFill>
            <a:prstDash val="solid"/>
            <a:round/>
            <a:headEnd type="none" w="med" len="med"/>
            <a:tailEnd type="none" w="med" len="med"/>
          </a:ln>
        </p:spPr>
      </p:cxnSp>
      <p:sp>
        <p:nvSpPr>
          <p:cNvPr id="25" name="Google Shape;1158;p37">
            <a:extLst>
              <a:ext uri="{FF2B5EF4-FFF2-40B4-BE49-F238E27FC236}">
                <a16:creationId xmlns:a16="http://schemas.microsoft.com/office/drawing/2014/main" id="{0054509C-FF9B-4986-9BD5-B365EC47060E}"/>
              </a:ext>
            </a:extLst>
          </p:cNvPr>
          <p:cNvSpPr txBox="1">
            <a:spLocks noGrp="1"/>
          </p:cNvSpPr>
          <p:nvPr>
            <p:ph type="title"/>
          </p:nvPr>
        </p:nvSpPr>
        <p:spPr>
          <a:xfrm>
            <a:off x="969329" y="45183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Les fonctionnalit</a:t>
            </a:r>
            <a:r>
              <a:rPr lang="fr-FR" sz="2000" dirty="0"/>
              <a:t>é</a:t>
            </a:r>
            <a:r>
              <a:rPr lang="en-ZA" sz="2000" dirty="0"/>
              <a:t>s  par </a:t>
            </a:r>
            <a:r>
              <a:rPr lang="en-ZA" sz="2000" dirty="0" err="1"/>
              <a:t>utilisateur</a:t>
            </a:r>
            <a:r>
              <a:rPr lang="en-ZA" sz="2000" dirty="0"/>
              <a:t> de notre projet:</a:t>
            </a:r>
            <a:endParaRPr sz="2000" dirty="0"/>
          </a:p>
        </p:txBody>
      </p:sp>
      <p:grpSp>
        <p:nvGrpSpPr>
          <p:cNvPr id="26" name="Google Shape;440;p23">
            <a:extLst>
              <a:ext uri="{FF2B5EF4-FFF2-40B4-BE49-F238E27FC236}">
                <a16:creationId xmlns:a16="http://schemas.microsoft.com/office/drawing/2014/main" id="{04D838DB-5E3B-47A6-840C-D104AA2E2D51}"/>
              </a:ext>
            </a:extLst>
          </p:cNvPr>
          <p:cNvGrpSpPr/>
          <p:nvPr/>
        </p:nvGrpSpPr>
        <p:grpSpPr>
          <a:xfrm rot="2451309">
            <a:off x="340963" y="340159"/>
            <a:ext cx="852242" cy="572700"/>
            <a:chOff x="5661974" y="2412111"/>
            <a:chExt cx="927350" cy="641875"/>
          </a:xfrm>
        </p:grpSpPr>
        <p:sp>
          <p:nvSpPr>
            <p:cNvPr id="27" name="Google Shape;431;p23">
              <a:extLst>
                <a:ext uri="{FF2B5EF4-FFF2-40B4-BE49-F238E27FC236}">
                  <a16:creationId xmlns:a16="http://schemas.microsoft.com/office/drawing/2014/main" id="{3E9EBA0B-32AE-44E5-BE3E-93E36A2A09A4}"/>
                </a:ext>
              </a:extLst>
            </p:cNvPr>
            <p:cNvSpPr/>
            <p:nvPr/>
          </p:nvSpPr>
          <p:spPr>
            <a:xfrm>
              <a:off x="5862086" y="2519900"/>
              <a:ext cx="527100" cy="527100"/>
            </a:xfrm>
            <a:prstGeom prst="round2DiagRect">
              <a:avLst>
                <a:gd name="adj1" fmla="val 0"/>
                <a:gd name="adj2"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41;p23">
              <a:extLst>
                <a:ext uri="{FF2B5EF4-FFF2-40B4-BE49-F238E27FC236}">
                  <a16:creationId xmlns:a16="http://schemas.microsoft.com/office/drawing/2014/main" id="{0FF0D317-477F-4ABE-8234-FCD7CD7E10A0}"/>
                </a:ext>
              </a:extLst>
            </p:cNvPr>
            <p:cNvSpPr/>
            <p:nvPr/>
          </p:nvSpPr>
          <p:spPr>
            <a:xfrm>
              <a:off x="5661974" y="2412111"/>
              <a:ext cx="927350" cy="641875"/>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grpSp>
      <p:grpSp>
        <p:nvGrpSpPr>
          <p:cNvPr id="29" name="Google Shape;458;p23">
            <a:extLst>
              <a:ext uri="{FF2B5EF4-FFF2-40B4-BE49-F238E27FC236}">
                <a16:creationId xmlns:a16="http://schemas.microsoft.com/office/drawing/2014/main" id="{0B6E3D17-3608-4D7B-AE86-E6F14B4D7CB9}"/>
              </a:ext>
            </a:extLst>
          </p:cNvPr>
          <p:cNvGrpSpPr/>
          <p:nvPr/>
        </p:nvGrpSpPr>
        <p:grpSpPr>
          <a:xfrm>
            <a:off x="544518" y="527315"/>
            <a:ext cx="324145" cy="324172"/>
            <a:chOff x="3497300" y="3955025"/>
            <a:chExt cx="295375" cy="295400"/>
          </a:xfrm>
        </p:grpSpPr>
        <p:sp>
          <p:nvSpPr>
            <p:cNvPr id="30" name="Google Shape;459;p23">
              <a:extLst>
                <a:ext uri="{FF2B5EF4-FFF2-40B4-BE49-F238E27FC236}">
                  <a16:creationId xmlns:a16="http://schemas.microsoft.com/office/drawing/2014/main" id="{10BA4FF9-C45D-4774-AAFA-31C48059B8F4}"/>
                </a:ext>
              </a:extLst>
            </p:cNvPr>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60;p23">
              <a:extLst>
                <a:ext uri="{FF2B5EF4-FFF2-40B4-BE49-F238E27FC236}">
                  <a16:creationId xmlns:a16="http://schemas.microsoft.com/office/drawing/2014/main" id="{797CE18B-A872-4059-B88B-C1A457CC5E69}"/>
                </a:ext>
              </a:extLst>
            </p:cNvPr>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61;p23">
              <a:extLst>
                <a:ext uri="{FF2B5EF4-FFF2-40B4-BE49-F238E27FC236}">
                  <a16:creationId xmlns:a16="http://schemas.microsoft.com/office/drawing/2014/main" id="{3C4E7DFB-5BBF-4138-8397-D858A221AA4C}"/>
                </a:ext>
              </a:extLst>
            </p:cNvPr>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ZoneTexte 32">
            <a:extLst>
              <a:ext uri="{FF2B5EF4-FFF2-40B4-BE49-F238E27FC236}">
                <a16:creationId xmlns:a16="http://schemas.microsoft.com/office/drawing/2014/main" id="{69A49A20-656D-48B6-8C84-7D7A86459D83}"/>
              </a:ext>
            </a:extLst>
          </p:cNvPr>
          <p:cNvSpPr txBox="1"/>
          <p:nvPr/>
        </p:nvSpPr>
        <p:spPr>
          <a:xfrm>
            <a:off x="257465" y="3157816"/>
            <a:ext cx="2850008" cy="307777"/>
          </a:xfrm>
          <a:prstGeom prst="rect">
            <a:avLst/>
          </a:prstGeom>
          <a:noFill/>
        </p:spPr>
        <p:txBody>
          <a:bodyPr wrap="square" rtlCol="0">
            <a:spAutoFit/>
          </a:bodyPr>
          <a:lstStyle/>
          <a:p>
            <a:pPr algn="ctr"/>
            <a:r>
              <a:rPr lang="fr-FR" dirty="0">
                <a:solidFill>
                  <a:schemeClr val="accent2">
                    <a:lumMod val="50000"/>
                  </a:schemeClr>
                </a:solidFill>
                <a:latin typeface="Söhne"/>
              </a:rPr>
              <a:t>Recherche de disponibilité</a:t>
            </a:r>
          </a:p>
        </p:txBody>
      </p:sp>
      <p:sp>
        <p:nvSpPr>
          <p:cNvPr id="34" name="ZoneTexte 33">
            <a:extLst>
              <a:ext uri="{FF2B5EF4-FFF2-40B4-BE49-F238E27FC236}">
                <a16:creationId xmlns:a16="http://schemas.microsoft.com/office/drawing/2014/main" id="{EB172E53-6717-4B2D-A755-7DA92F68C49B}"/>
              </a:ext>
            </a:extLst>
          </p:cNvPr>
          <p:cNvSpPr txBox="1"/>
          <p:nvPr/>
        </p:nvSpPr>
        <p:spPr>
          <a:xfrm>
            <a:off x="6165300" y="3157815"/>
            <a:ext cx="2850008" cy="307777"/>
          </a:xfrm>
          <a:prstGeom prst="rect">
            <a:avLst/>
          </a:prstGeom>
          <a:noFill/>
        </p:spPr>
        <p:txBody>
          <a:bodyPr wrap="square" rtlCol="0">
            <a:spAutoFit/>
          </a:bodyPr>
          <a:lstStyle/>
          <a:p>
            <a:pPr algn="ctr"/>
            <a:r>
              <a:rPr lang="fr-FR" dirty="0">
                <a:solidFill>
                  <a:schemeClr val="accent2">
                    <a:lumMod val="50000"/>
                  </a:schemeClr>
                </a:solidFill>
                <a:latin typeface="Söhne"/>
              </a:rPr>
              <a:t>Réservation en ligne </a:t>
            </a:r>
          </a:p>
        </p:txBody>
      </p:sp>
      <p:sp>
        <p:nvSpPr>
          <p:cNvPr id="35" name="ZoneTexte 34">
            <a:extLst>
              <a:ext uri="{FF2B5EF4-FFF2-40B4-BE49-F238E27FC236}">
                <a16:creationId xmlns:a16="http://schemas.microsoft.com/office/drawing/2014/main" id="{ECD67428-6FAF-4EDA-9D30-424FE89FB588}"/>
              </a:ext>
            </a:extLst>
          </p:cNvPr>
          <p:cNvSpPr txBox="1"/>
          <p:nvPr/>
        </p:nvSpPr>
        <p:spPr>
          <a:xfrm>
            <a:off x="3315292" y="3154527"/>
            <a:ext cx="2850008" cy="954107"/>
          </a:xfrm>
          <a:prstGeom prst="rect">
            <a:avLst/>
          </a:prstGeom>
          <a:noFill/>
        </p:spPr>
        <p:txBody>
          <a:bodyPr wrap="square" rtlCol="0">
            <a:spAutoFit/>
          </a:bodyPr>
          <a:lstStyle/>
          <a:p>
            <a:pPr algn="ctr"/>
            <a:r>
              <a:rPr lang="fr-FR" dirty="0">
                <a:solidFill>
                  <a:schemeClr val="accent2">
                    <a:lumMod val="50000"/>
                  </a:schemeClr>
                </a:solidFill>
                <a:latin typeface="Söhne"/>
              </a:rPr>
              <a:t>Galerie de photos </a:t>
            </a:r>
          </a:p>
          <a:p>
            <a:pPr algn="ctr"/>
            <a:r>
              <a:rPr lang="fr-FR" dirty="0">
                <a:solidFill>
                  <a:schemeClr val="accent2">
                    <a:lumMod val="50000"/>
                  </a:schemeClr>
                </a:solidFill>
                <a:latin typeface="Söhne"/>
              </a:rPr>
              <a:t>+</a:t>
            </a:r>
          </a:p>
          <a:p>
            <a:pPr algn="ctr"/>
            <a:r>
              <a:rPr lang="fr-FR" dirty="0">
                <a:solidFill>
                  <a:schemeClr val="accent2">
                    <a:lumMod val="50000"/>
                  </a:schemeClr>
                </a:solidFill>
                <a:latin typeface="Söhne"/>
              </a:rPr>
              <a:t>Descriptions détaillées des chambres et leurs tarifs</a:t>
            </a:r>
          </a:p>
        </p:txBody>
      </p:sp>
    </p:spTree>
    <p:extLst>
      <p:ext uri="{BB962C8B-B14F-4D97-AF65-F5344CB8AC3E}">
        <p14:creationId xmlns:p14="http://schemas.microsoft.com/office/powerpoint/2010/main" val="4099662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3" grpId="0"/>
      <p:bldP spid="34" grpId="0"/>
      <p:bldP spid="3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5;p28">
            <a:extLst>
              <a:ext uri="{FF2B5EF4-FFF2-40B4-BE49-F238E27FC236}">
                <a16:creationId xmlns:a16="http://schemas.microsoft.com/office/drawing/2014/main" id="{564F29B8-11D4-4FA5-8AB6-C5B7FED22491}"/>
              </a:ext>
            </a:extLst>
          </p:cNvPr>
          <p:cNvSpPr txBox="1"/>
          <p:nvPr/>
        </p:nvSpPr>
        <p:spPr>
          <a:xfrm>
            <a:off x="2985000" y="1678301"/>
            <a:ext cx="31803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Carter One"/>
                <a:ea typeface="Carter One"/>
                <a:cs typeface="Carter One"/>
                <a:sym typeface="Carter One"/>
              </a:rPr>
              <a:t>Client</a:t>
            </a:r>
            <a:endParaRPr sz="2400" dirty="0">
              <a:solidFill>
                <a:schemeClr val="dk1"/>
              </a:solidFill>
              <a:latin typeface="Carter One"/>
              <a:ea typeface="Carter One"/>
              <a:cs typeface="Carter One"/>
              <a:sym typeface="Carter One"/>
            </a:endParaRPr>
          </a:p>
        </p:txBody>
      </p:sp>
      <p:cxnSp>
        <p:nvCxnSpPr>
          <p:cNvPr id="4" name="Google Shape;626;p28">
            <a:extLst>
              <a:ext uri="{FF2B5EF4-FFF2-40B4-BE49-F238E27FC236}">
                <a16:creationId xmlns:a16="http://schemas.microsoft.com/office/drawing/2014/main" id="{A95C3D9A-7706-41A7-A7CA-62C3FF9E637E}"/>
              </a:ext>
            </a:extLst>
          </p:cNvPr>
          <p:cNvCxnSpPr>
            <a:cxnSpLocks/>
            <a:stCxn id="3" idx="3"/>
          </p:cNvCxnSpPr>
          <p:nvPr/>
        </p:nvCxnSpPr>
        <p:spPr>
          <a:xfrm>
            <a:off x="6165300" y="1903901"/>
            <a:ext cx="1186723" cy="1089063"/>
          </a:xfrm>
          <a:prstGeom prst="bentConnector2">
            <a:avLst/>
          </a:prstGeom>
          <a:noFill/>
          <a:ln w="28575" cap="flat" cmpd="sng">
            <a:solidFill>
              <a:schemeClr val="dk1"/>
            </a:solidFill>
            <a:prstDash val="solid"/>
            <a:round/>
            <a:headEnd type="none" w="med" len="med"/>
            <a:tailEnd type="none" w="med" len="med"/>
          </a:ln>
        </p:spPr>
      </p:cxnSp>
      <p:cxnSp>
        <p:nvCxnSpPr>
          <p:cNvPr id="5" name="Google Shape;628;p28">
            <a:extLst>
              <a:ext uri="{FF2B5EF4-FFF2-40B4-BE49-F238E27FC236}">
                <a16:creationId xmlns:a16="http://schemas.microsoft.com/office/drawing/2014/main" id="{803B59B0-A8C5-428D-BACC-F217059A1191}"/>
              </a:ext>
            </a:extLst>
          </p:cNvPr>
          <p:cNvCxnSpPr>
            <a:cxnSpLocks/>
            <a:stCxn id="3" idx="2"/>
          </p:cNvCxnSpPr>
          <p:nvPr/>
        </p:nvCxnSpPr>
        <p:spPr>
          <a:xfrm>
            <a:off x="4575150" y="2129501"/>
            <a:ext cx="0" cy="863400"/>
          </a:xfrm>
          <a:prstGeom prst="straightConnector1">
            <a:avLst/>
          </a:prstGeom>
          <a:noFill/>
          <a:ln w="28575" cap="flat" cmpd="sng">
            <a:solidFill>
              <a:schemeClr val="dk1"/>
            </a:solidFill>
            <a:prstDash val="solid"/>
            <a:round/>
            <a:headEnd type="none" w="med" len="med"/>
            <a:tailEnd type="none" w="med" len="med"/>
          </a:ln>
        </p:spPr>
      </p:cxnSp>
      <p:cxnSp>
        <p:nvCxnSpPr>
          <p:cNvPr id="6" name="Google Shape;630;p28">
            <a:extLst>
              <a:ext uri="{FF2B5EF4-FFF2-40B4-BE49-F238E27FC236}">
                <a16:creationId xmlns:a16="http://schemas.microsoft.com/office/drawing/2014/main" id="{F6BF26DA-8E26-4C6F-91A6-D60B7D070C25}"/>
              </a:ext>
            </a:extLst>
          </p:cNvPr>
          <p:cNvCxnSpPr>
            <a:cxnSpLocks/>
            <a:stCxn id="3" idx="1"/>
          </p:cNvCxnSpPr>
          <p:nvPr/>
        </p:nvCxnSpPr>
        <p:spPr>
          <a:xfrm rot="10800000" flipV="1">
            <a:off x="1775180" y="1903900"/>
            <a:ext cx="1209821" cy="1089063"/>
          </a:xfrm>
          <a:prstGeom prst="bentConnector2">
            <a:avLst/>
          </a:prstGeom>
          <a:noFill/>
          <a:ln w="28575" cap="flat" cmpd="sng">
            <a:solidFill>
              <a:schemeClr val="dk1"/>
            </a:solidFill>
            <a:prstDash val="solid"/>
            <a:round/>
            <a:headEnd type="none" w="med" len="med"/>
            <a:tailEnd type="none" w="med" len="med"/>
          </a:ln>
        </p:spPr>
      </p:cxnSp>
      <p:sp>
        <p:nvSpPr>
          <p:cNvPr id="7" name="Google Shape;1158;p37">
            <a:extLst>
              <a:ext uri="{FF2B5EF4-FFF2-40B4-BE49-F238E27FC236}">
                <a16:creationId xmlns:a16="http://schemas.microsoft.com/office/drawing/2014/main" id="{5DE29F90-040F-4E73-AB3C-9BBCEF57724B}"/>
              </a:ext>
            </a:extLst>
          </p:cNvPr>
          <p:cNvSpPr txBox="1">
            <a:spLocks noGrp="1"/>
          </p:cNvSpPr>
          <p:nvPr>
            <p:ph type="title"/>
          </p:nvPr>
        </p:nvSpPr>
        <p:spPr>
          <a:xfrm>
            <a:off x="969329" y="45183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Les fonctionnalit</a:t>
            </a:r>
            <a:r>
              <a:rPr lang="fr-FR" sz="2000" dirty="0"/>
              <a:t>é</a:t>
            </a:r>
            <a:r>
              <a:rPr lang="en-ZA" sz="2000" dirty="0"/>
              <a:t>s  par </a:t>
            </a:r>
            <a:r>
              <a:rPr lang="en-ZA" sz="2000" dirty="0" err="1"/>
              <a:t>utilisateur</a:t>
            </a:r>
            <a:r>
              <a:rPr lang="en-ZA" sz="2000" dirty="0"/>
              <a:t> de notre projet:</a:t>
            </a:r>
            <a:endParaRPr sz="2000" dirty="0"/>
          </a:p>
        </p:txBody>
      </p:sp>
      <p:grpSp>
        <p:nvGrpSpPr>
          <p:cNvPr id="8" name="Google Shape;440;p23">
            <a:extLst>
              <a:ext uri="{FF2B5EF4-FFF2-40B4-BE49-F238E27FC236}">
                <a16:creationId xmlns:a16="http://schemas.microsoft.com/office/drawing/2014/main" id="{44A565AD-854F-4F91-8939-FE9C7FA7F90B}"/>
              </a:ext>
            </a:extLst>
          </p:cNvPr>
          <p:cNvGrpSpPr/>
          <p:nvPr/>
        </p:nvGrpSpPr>
        <p:grpSpPr>
          <a:xfrm rot="2451309">
            <a:off x="340963" y="340159"/>
            <a:ext cx="852242" cy="572700"/>
            <a:chOff x="5661974" y="2412111"/>
            <a:chExt cx="927350" cy="641875"/>
          </a:xfrm>
        </p:grpSpPr>
        <p:sp>
          <p:nvSpPr>
            <p:cNvPr id="9" name="Google Shape;431;p23">
              <a:extLst>
                <a:ext uri="{FF2B5EF4-FFF2-40B4-BE49-F238E27FC236}">
                  <a16:creationId xmlns:a16="http://schemas.microsoft.com/office/drawing/2014/main" id="{934ECED9-7114-4A31-97A5-7944749E7062}"/>
                </a:ext>
              </a:extLst>
            </p:cNvPr>
            <p:cNvSpPr/>
            <p:nvPr/>
          </p:nvSpPr>
          <p:spPr>
            <a:xfrm>
              <a:off x="5862086" y="2519900"/>
              <a:ext cx="527100" cy="527100"/>
            </a:xfrm>
            <a:prstGeom prst="round2DiagRect">
              <a:avLst>
                <a:gd name="adj1" fmla="val 0"/>
                <a:gd name="adj2"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1;p23">
              <a:extLst>
                <a:ext uri="{FF2B5EF4-FFF2-40B4-BE49-F238E27FC236}">
                  <a16:creationId xmlns:a16="http://schemas.microsoft.com/office/drawing/2014/main" id="{FDF9A6EB-F372-431C-B91E-68EE80CCA71D}"/>
                </a:ext>
              </a:extLst>
            </p:cNvPr>
            <p:cNvSpPr/>
            <p:nvPr/>
          </p:nvSpPr>
          <p:spPr>
            <a:xfrm>
              <a:off x="5661974" y="2412111"/>
              <a:ext cx="927350" cy="641875"/>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grpSp>
      <p:grpSp>
        <p:nvGrpSpPr>
          <p:cNvPr id="11" name="Google Shape;458;p23">
            <a:extLst>
              <a:ext uri="{FF2B5EF4-FFF2-40B4-BE49-F238E27FC236}">
                <a16:creationId xmlns:a16="http://schemas.microsoft.com/office/drawing/2014/main" id="{46F6D6B5-8192-4ECC-8EE2-204FAEB7B2DB}"/>
              </a:ext>
            </a:extLst>
          </p:cNvPr>
          <p:cNvGrpSpPr/>
          <p:nvPr/>
        </p:nvGrpSpPr>
        <p:grpSpPr>
          <a:xfrm>
            <a:off x="544518" y="527315"/>
            <a:ext cx="324145" cy="324172"/>
            <a:chOff x="3497300" y="3955025"/>
            <a:chExt cx="295375" cy="295400"/>
          </a:xfrm>
        </p:grpSpPr>
        <p:sp>
          <p:nvSpPr>
            <p:cNvPr id="12" name="Google Shape;459;p23">
              <a:extLst>
                <a:ext uri="{FF2B5EF4-FFF2-40B4-BE49-F238E27FC236}">
                  <a16:creationId xmlns:a16="http://schemas.microsoft.com/office/drawing/2014/main" id="{62966091-FD3E-4621-BAAF-D888C4424CCB}"/>
                </a:ext>
              </a:extLst>
            </p:cNvPr>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0;p23">
              <a:extLst>
                <a:ext uri="{FF2B5EF4-FFF2-40B4-BE49-F238E27FC236}">
                  <a16:creationId xmlns:a16="http://schemas.microsoft.com/office/drawing/2014/main" id="{8F0A7A46-4BFC-40B5-A815-BBF75BB42DBE}"/>
                </a:ext>
              </a:extLst>
            </p:cNvPr>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1;p23">
              <a:extLst>
                <a:ext uri="{FF2B5EF4-FFF2-40B4-BE49-F238E27FC236}">
                  <a16:creationId xmlns:a16="http://schemas.microsoft.com/office/drawing/2014/main" id="{B6924544-6CA1-4197-9C18-603C45879853}"/>
                </a:ext>
              </a:extLst>
            </p:cNvPr>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ZoneTexte 14">
            <a:extLst>
              <a:ext uri="{FF2B5EF4-FFF2-40B4-BE49-F238E27FC236}">
                <a16:creationId xmlns:a16="http://schemas.microsoft.com/office/drawing/2014/main" id="{35E58E60-47E1-4178-B5B8-9C8EF4A7341E}"/>
              </a:ext>
            </a:extLst>
          </p:cNvPr>
          <p:cNvSpPr txBox="1"/>
          <p:nvPr/>
        </p:nvSpPr>
        <p:spPr>
          <a:xfrm>
            <a:off x="257465" y="3157816"/>
            <a:ext cx="2850008" cy="307777"/>
          </a:xfrm>
          <a:prstGeom prst="rect">
            <a:avLst/>
          </a:prstGeom>
          <a:noFill/>
        </p:spPr>
        <p:txBody>
          <a:bodyPr wrap="square" rtlCol="0">
            <a:spAutoFit/>
          </a:bodyPr>
          <a:lstStyle/>
          <a:p>
            <a:pPr algn="ctr"/>
            <a:r>
              <a:rPr lang="fr-FR" dirty="0">
                <a:solidFill>
                  <a:schemeClr val="accent2">
                    <a:lumMod val="50000"/>
                  </a:schemeClr>
                </a:solidFill>
                <a:latin typeface="Söhne"/>
              </a:rPr>
              <a:t>Historique des réservations</a:t>
            </a:r>
          </a:p>
        </p:txBody>
      </p:sp>
      <p:sp>
        <p:nvSpPr>
          <p:cNvPr id="16" name="ZoneTexte 15">
            <a:extLst>
              <a:ext uri="{FF2B5EF4-FFF2-40B4-BE49-F238E27FC236}">
                <a16:creationId xmlns:a16="http://schemas.microsoft.com/office/drawing/2014/main" id="{90C96F50-94AF-42D1-A779-B7D0C4639370}"/>
              </a:ext>
            </a:extLst>
          </p:cNvPr>
          <p:cNvSpPr txBox="1"/>
          <p:nvPr/>
        </p:nvSpPr>
        <p:spPr>
          <a:xfrm>
            <a:off x="6165300" y="3157815"/>
            <a:ext cx="2850008" cy="523220"/>
          </a:xfrm>
          <a:prstGeom prst="rect">
            <a:avLst/>
          </a:prstGeom>
          <a:noFill/>
        </p:spPr>
        <p:txBody>
          <a:bodyPr wrap="square" rtlCol="0">
            <a:spAutoFit/>
          </a:bodyPr>
          <a:lstStyle/>
          <a:p>
            <a:pPr algn="ctr"/>
            <a:r>
              <a:rPr lang="fr-FR" dirty="0">
                <a:solidFill>
                  <a:schemeClr val="accent2">
                    <a:lumMod val="50000"/>
                  </a:schemeClr>
                </a:solidFill>
                <a:latin typeface="Söhne"/>
              </a:rPr>
              <a:t>Profit des points gagnés pour chaque réservation</a:t>
            </a:r>
          </a:p>
        </p:txBody>
      </p:sp>
      <p:sp>
        <p:nvSpPr>
          <p:cNvPr id="17" name="ZoneTexte 16">
            <a:extLst>
              <a:ext uri="{FF2B5EF4-FFF2-40B4-BE49-F238E27FC236}">
                <a16:creationId xmlns:a16="http://schemas.microsoft.com/office/drawing/2014/main" id="{301A22B9-DEC6-448E-8A5F-596A4670B333}"/>
              </a:ext>
            </a:extLst>
          </p:cNvPr>
          <p:cNvSpPr txBox="1"/>
          <p:nvPr/>
        </p:nvSpPr>
        <p:spPr>
          <a:xfrm>
            <a:off x="3315292" y="3154527"/>
            <a:ext cx="2850008" cy="307777"/>
          </a:xfrm>
          <a:prstGeom prst="rect">
            <a:avLst/>
          </a:prstGeom>
          <a:noFill/>
        </p:spPr>
        <p:txBody>
          <a:bodyPr wrap="square" rtlCol="0">
            <a:spAutoFit/>
          </a:bodyPr>
          <a:lstStyle/>
          <a:p>
            <a:pPr algn="ctr"/>
            <a:r>
              <a:rPr lang="fr-FR" dirty="0">
                <a:solidFill>
                  <a:schemeClr val="accent2">
                    <a:lumMod val="50000"/>
                  </a:schemeClr>
                </a:solidFill>
                <a:latin typeface="Söhne"/>
              </a:rPr>
              <a:t>Visualisation du profil</a:t>
            </a:r>
          </a:p>
        </p:txBody>
      </p:sp>
    </p:spTree>
    <p:extLst>
      <p:ext uri="{BB962C8B-B14F-4D97-AF65-F5344CB8AC3E}">
        <p14:creationId xmlns:p14="http://schemas.microsoft.com/office/powerpoint/2010/main" val="68648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16" grpId="0"/>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5;p28">
            <a:extLst>
              <a:ext uri="{FF2B5EF4-FFF2-40B4-BE49-F238E27FC236}">
                <a16:creationId xmlns:a16="http://schemas.microsoft.com/office/drawing/2014/main" id="{103F9F99-0C5D-4043-A429-217B8CF6F077}"/>
              </a:ext>
            </a:extLst>
          </p:cNvPr>
          <p:cNvSpPr txBox="1"/>
          <p:nvPr/>
        </p:nvSpPr>
        <p:spPr>
          <a:xfrm>
            <a:off x="2985000" y="1678301"/>
            <a:ext cx="31803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Carter One"/>
                <a:ea typeface="Carter One"/>
                <a:cs typeface="Carter One"/>
                <a:sym typeface="Carter One"/>
              </a:rPr>
              <a:t>Admin</a:t>
            </a:r>
            <a:endParaRPr sz="2400" dirty="0">
              <a:solidFill>
                <a:schemeClr val="dk1"/>
              </a:solidFill>
              <a:latin typeface="Carter One"/>
              <a:ea typeface="Carter One"/>
              <a:cs typeface="Carter One"/>
              <a:sym typeface="Carter One"/>
            </a:endParaRPr>
          </a:p>
        </p:txBody>
      </p:sp>
      <p:cxnSp>
        <p:nvCxnSpPr>
          <p:cNvPr id="4" name="Google Shape;626;p28">
            <a:extLst>
              <a:ext uri="{FF2B5EF4-FFF2-40B4-BE49-F238E27FC236}">
                <a16:creationId xmlns:a16="http://schemas.microsoft.com/office/drawing/2014/main" id="{3C6ABA7F-C491-4914-B309-D4AD4C1B102D}"/>
              </a:ext>
            </a:extLst>
          </p:cNvPr>
          <p:cNvCxnSpPr>
            <a:cxnSpLocks/>
            <a:stCxn id="3" idx="3"/>
          </p:cNvCxnSpPr>
          <p:nvPr/>
        </p:nvCxnSpPr>
        <p:spPr>
          <a:xfrm>
            <a:off x="6165300" y="1903901"/>
            <a:ext cx="1186723" cy="1089063"/>
          </a:xfrm>
          <a:prstGeom prst="bentConnector2">
            <a:avLst/>
          </a:prstGeom>
          <a:noFill/>
          <a:ln w="28575" cap="flat" cmpd="sng">
            <a:solidFill>
              <a:schemeClr val="dk1"/>
            </a:solidFill>
            <a:prstDash val="solid"/>
            <a:round/>
            <a:headEnd type="none" w="med" len="med"/>
            <a:tailEnd type="none" w="med" len="med"/>
          </a:ln>
        </p:spPr>
      </p:cxnSp>
      <p:cxnSp>
        <p:nvCxnSpPr>
          <p:cNvPr id="5" name="Google Shape;628;p28">
            <a:extLst>
              <a:ext uri="{FF2B5EF4-FFF2-40B4-BE49-F238E27FC236}">
                <a16:creationId xmlns:a16="http://schemas.microsoft.com/office/drawing/2014/main" id="{00830B48-FE28-4774-80A0-7680BDDE2663}"/>
              </a:ext>
            </a:extLst>
          </p:cNvPr>
          <p:cNvCxnSpPr>
            <a:cxnSpLocks/>
            <a:stCxn id="3" idx="2"/>
          </p:cNvCxnSpPr>
          <p:nvPr/>
        </p:nvCxnSpPr>
        <p:spPr>
          <a:xfrm>
            <a:off x="4575150" y="2129501"/>
            <a:ext cx="0" cy="863400"/>
          </a:xfrm>
          <a:prstGeom prst="straightConnector1">
            <a:avLst/>
          </a:prstGeom>
          <a:noFill/>
          <a:ln w="28575" cap="flat" cmpd="sng">
            <a:solidFill>
              <a:schemeClr val="dk1"/>
            </a:solidFill>
            <a:prstDash val="solid"/>
            <a:round/>
            <a:headEnd type="none" w="med" len="med"/>
            <a:tailEnd type="none" w="med" len="med"/>
          </a:ln>
        </p:spPr>
      </p:cxnSp>
      <p:cxnSp>
        <p:nvCxnSpPr>
          <p:cNvPr id="6" name="Google Shape;630;p28">
            <a:extLst>
              <a:ext uri="{FF2B5EF4-FFF2-40B4-BE49-F238E27FC236}">
                <a16:creationId xmlns:a16="http://schemas.microsoft.com/office/drawing/2014/main" id="{230A60EB-C579-4F34-B2E7-62EF4BF91822}"/>
              </a:ext>
            </a:extLst>
          </p:cNvPr>
          <p:cNvCxnSpPr>
            <a:cxnSpLocks/>
            <a:stCxn id="3" idx="1"/>
          </p:cNvCxnSpPr>
          <p:nvPr/>
        </p:nvCxnSpPr>
        <p:spPr>
          <a:xfrm rot="10800000" flipV="1">
            <a:off x="1775180" y="1903900"/>
            <a:ext cx="1209821" cy="1089063"/>
          </a:xfrm>
          <a:prstGeom prst="bentConnector2">
            <a:avLst/>
          </a:prstGeom>
          <a:noFill/>
          <a:ln w="28575" cap="flat" cmpd="sng">
            <a:solidFill>
              <a:schemeClr val="dk1"/>
            </a:solidFill>
            <a:prstDash val="solid"/>
            <a:round/>
            <a:headEnd type="none" w="med" len="med"/>
            <a:tailEnd type="none" w="med" len="med"/>
          </a:ln>
        </p:spPr>
      </p:cxnSp>
      <p:sp>
        <p:nvSpPr>
          <p:cNvPr id="7" name="Google Shape;1158;p37">
            <a:extLst>
              <a:ext uri="{FF2B5EF4-FFF2-40B4-BE49-F238E27FC236}">
                <a16:creationId xmlns:a16="http://schemas.microsoft.com/office/drawing/2014/main" id="{835EFF9C-E2A6-4263-B6DD-CB199AAAEE8C}"/>
              </a:ext>
            </a:extLst>
          </p:cNvPr>
          <p:cNvSpPr txBox="1">
            <a:spLocks noGrp="1"/>
          </p:cNvSpPr>
          <p:nvPr>
            <p:ph type="title"/>
          </p:nvPr>
        </p:nvSpPr>
        <p:spPr>
          <a:xfrm>
            <a:off x="969329" y="45183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Les fonctionnalit</a:t>
            </a:r>
            <a:r>
              <a:rPr lang="fr-FR" sz="2000" dirty="0"/>
              <a:t>é</a:t>
            </a:r>
            <a:r>
              <a:rPr lang="en-ZA" sz="2000" dirty="0"/>
              <a:t>s  par </a:t>
            </a:r>
            <a:r>
              <a:rPr lang="en-ZA" sz="2000" dirty="0" err="1"/>
              <a:t>utilisateur</a:t>
            </a:r>
            <a:r>
              <a:rPr lang="en-ZA" sz="2000" dirty="0"/>
              <a:t> de notre projet:</a:t>
            </a:r>
            <a:endParaRPr sz="2000" dirty="0"/>
          </a:p>
        </p:txBody>
      </p:sp>
      <p:grpSp>
        <p:nvGrpSpPr>
          <p:cNvPr id="8" name="Google Shape;440;p23">
            <a:extLst>
              <a:ext uri="{FF2B5EF4-FFF2-40B4-BE49-F238E27FC236}">
                <a16:creationId xmlns:a16="http://schemas.microsoft.com/office/drawing/2014/main" id="{4C452BF1-8E34-486F-B50B-254D792B1AFA}"/>
              </a:ext>
            </a:extLst>
          </p:cNvPr>
          <p:cNvGrpSpPr/>
          <p:nvPr/>
        </p:nvGrpSpPr>
        <p:grpSpPr>
          <a:xfrm rot="2451309">
            <a:off x="340963" y="340159"/>
            <a:ext cx="852242" cy="572700"/>
            <a:chOff x="5661974" y="2412111"/>
            <a:chExt cx="927350" cy="641875"/>
          </a:xfrm>
        </p:grpSpPr>
        <p:sp>
          <p:nvSpPr>
            <p:cNvPr id="9" name="Google Shape;431;p23">
              <a:extLst>
                <a:ext uri="{FF2B5EF4-FFF2-40B4-BE49-F238E27FC236}">
                  <a16:creationId xmlns:a16="http://schemas.microsoft.com/office/drawing/2014/main" id="{53D4DAF9-4322-4A73-9DE6-BC2071879FE5}"/>
                </a:ext>
              </a:extLst>
            </p:cNvPr>
            <p:cNvSpPr/>
            <p:nvPr/>
          </p:nvSpPr>
          <p:spPr>
            <a:xfrm>
              <a:off x="5862086" y="2519900"/>
              <a:ext cx="527100" cy="527100"/>
            </a:xfrm>
            <a:prstGeom prst="round2DiagRect">
              <a:avLst>
                <a:gd name="adj1" fmla="val 0"/>
                <a:gd name="adj2"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1;p23">
              <a:extLst>
                <a:ext uri="{FF2B5EF4-FFF2-40B4-BE49-F238E27FC236}">
                  <a16:creationId xmlns:a16="http://schemas.microsoft.com/office/drawing/2014/main" id="{AD5C90FD-9769-41BD-98A4-7FFD03D70AE4}"/>
                </a:ext>
              </a:extLst>
            </p:cNvPr>
            <p:cNvSpPr/>
            <p:nvPr/>
          </p:nvSpPr>
          <p:spPr>
            <a:xfrm>
              <a:off x="5661974" y="2412111"/>
              <a:ext cx="927350" cy="641875"/>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grpSp>
      <p:grpSp>
        <p:nvGrpSpPr>
          <p:cNvPr id="11" name="Google Shape;458;p23">
            <a:extLst>
              <a:ext uri="{FF2B5EF4-FFF2-40B4-BE49-F238E27FC236}">
                <a16:creationId xmlns:a16="http://schemas.microsoft.com/office/drawing/2014/main" id="{705ECE22-30E3-4FE9-A1D8-ADC5C7A50C8B}"/>
              </a:ext>
            </a:extLst>
          </p:cNvPr>
          <p:cNvGrpSpPr/>
          <p:nvPr/>
        </p:nvGrpSpPr>
        <p:grpSpPr>
          <a:xfrm>
            <a:off x="544518" y="527315"/>
            <a:ext cx="324145" cy="324172"/>
            <a:chOff x="3497300" y="3955025"/>
            <a:chExt cx="295375" cy="295400"/>
          </a:xfrm>
        </p:grpSpPr>
        <p:sp>
          <p:nvSpPr>
            <p:cNvPr id="12" name="Google Shape;459;p23">
              <a:extLst>
                <a:ext uri="{FF2B5EF4-FFF2-40B4-BE49-F238E27FC236}">
                  <a16:creationId xmlns:a16="http://schemas.microsoft.com/office/drawing/2014/main" id="{69A6FBC8-0462-4B14-9C7C-5618F0D4A03F}"/>
                </a:ext>
              </a:extLst>
            </p:cNvPr>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0;p23">
              <a:extLst>
                <a:ext uri="{FF2B5EF4-FFF2-40B4-BE49-F238E27FC236}">
                  <a16:creationId xmlns:a16="http://schemas.microsoft.com/office/drawing/2014/main" id="{98F816D4-F375-4E64-A467-E43C5A77040A}"/>
                </a:ext>
              </a:extLst>
            </p:cNvPr>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1;p23">
              <a:extLst>
                <a:ext uri="{FF2B5EF4-FFF2-40B4-BE49-F238E27FC236}">
                  <a16:creationId xmlns:a16="http://schemas.microsoft.com/office/drawing/2014/main" id="{94C69D89-BDA7-413F-8120-8CBEF2202C15}"/>
                </a:ext>
              </a:extLst>
            </p:cNvPr>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ZoneTexte 14">
            <a:extLst>
              <a:ext uri="{FF2B5EF4-FFF2-40B4-BE49-F238E27FC236}">
                <a16:creationId xmlns:a16="http://schemas.microsoft.com/office/drawing/2014/main" id="{8323E0EE-25D3-433D-A4BA-13AF470903FD}"/>
              </a:ext>
            </a:extLst>
          </p:cNvPr>
          <p:cNvSpPr txBox="1"/>
          <p:nvPr/>
        </p:nvSpPr>
        <p:spPr>
          <a:xfrm>
            <a:off x="257465" y="3157816"/>
            <a:ext cx="2850008" cy="523220"/>
          </a:xfrm>
          <a:prstGeom prst="rect">
            <a:avLst/>
          </a:prstGeom>
          <a:noFill/>
        </p:spPr>
        <p:txBody>
          <a:bodyPr wrap="square" rtlCol="0">
            <a:spAutoFit/>
          </a:bodyPr>
          <a:lstStyle/>
          <a:p>
            <a:pPr algn="ctr"/>
            <a:r>
              <a:rPr lang="fr-FR" dirty="0">
                <a:solidFill>
                  <a:schemeClr val="accent2">
                    <a:lumMod val="50000"/>
                  </a:schemeClr>
                </a:solidFill>
                <a:latin typeface="Söhne"/>
              </a:rPr>
              <a:t>Gestion des réservations et des chambres</a:t>
            </a:r>
          </a:p>
        </p:txBody>
      </p:sp>
      <p:sp>
        <p:nvSpPr>
          <p:cNvPr id="16" name="ZoneTexte 15">
            <a:extLst>
              <a:ext uri="{FF2B5EF4-FFF2-40B4-BE49-F238E27FC236}">
                <a16:creationId xmlns:a16="http://schemas.microsoft.com/office/drawing/2014/main" id="{5FBD9C77-0D53-4750-9BF7-8F5A23376CD0}"/>
              </a:ext>
            </a:extLst>
          </p:cNvPr>
          <p:cNvSpPr txBox="1"/>
          <p:nvPr/>
        </p:nvSpPr>
        <p:spPr>
          <a:xfrm>
            <a:off x="6165300" y="3157815"/>
            <a:ext cx="2850008" cy="307777"/>
          </a:xfrm>
          <a:prstGeom prst="rect">
            <a:avLst/>
          </a:prstGeom>
          <a:noFill/>
        </p:spPr>
        <p:txBody>
          <a:bodyPr wrap="square" rtlCol="0">
            <a:spAutoFit/>
          </a:bodyPr>
          <a:lstStyle/>
          <a:p>
            <a:pPr algn="ctr"/>
            <a:r>
              <a:rPr lang="fr-FR" dirty="0">
                <a:solidFill>
                  <a:schemeClr val="accent2">
                    <a:lumMod val="50000"/>
                  </a:schemeClr>
                </a:solidFill>
                <a:latin typeface="Söhne"/>
              </a:rPr>
              <a:t>Gestion des commentaires</a:t>
            </a:r>
          </a:p>
        </p:txBody>
      </p:sp>
      <p:sp>
        <p:nvSpPr>
          <p:cNvPr id="17" name="ZoneTexte 16">
            <a:extLst>
              <a:ext uri="{FF2B5EF4-FFF2-40B4-BE49-F238E27FC236}">
                <a16:creationId xmlns:a16="http://schemas.microsoft.com/office/drawing/2014/main" id="{AB5E8D17-2ED1-4DF2-8F8B-29DCC7CEC858}"/>
              </a:ext>
            </a:extLst>
          </p:cNvPr>
          <p:cNvSpPr txBox="1"/>
          <p:nvPr/>
        </p:nvSpPr>
        <p:spPr>
          <a:xfrm>
            <a:off x="3315292" y="3154527"/>
            <a:ext cx="2850008" cy="307777"/>
          </a:xfrm>
          <a:prstGeom prst="rect">
            <a:avLst/>
          </a:prstGeom>
          <a:noFill/>
        </p:spPr>
        <p:txBody>
          <a:bodyPr wrap="square" rtlCol="0">
            <a:spAutoFit/>
          </a:bodyPr>
          <a:lstStyle/>
          <a:p>
            <a:pPr algn="ctr"/>
            <a:r>
              <a:rPr lang="fr-FR" dirty="0">
                <a:solidFill>
                  <a:schemeClr val="accent2">
                    <a:lumMod val="50000"/>
                  </a:schemeClr>
                </a:solidFill>
                <a:latin typeface="Söhne"/>
              </a:rPr>
              <a:t>Gestion du stock et des personnels</a:t>
            </a:r>
          </a:p>
        </p:txBody>
      </p:sp>
    </p:spTree>
    <p:extLst>
      <p:ext uri="{BB962C8B-B14F-4D97-AF65-F5344CB8AC3E}">
        <p14:creationId xmlns:p14="http://schemas.microsoft.com/office/powerpoint/2010/main" val="230901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5" grpId="0"/>
      <p:bldP spid="16" grpId="0"/>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40"/>
          <p:cNvSpPr txBox="1">
            <a:spLocks noGrp="1"/>
          </p:cNvSpPr>
          <p:nvPr>
            <p:ph type="title"/>
          </p:nvPr>
        </p:nvSpPr>
        <p:spPr>
          <a:xfrm>
            <a:off x="1259618" y="565742"/>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Benchmarking </a:t>
            </a:r>
            <a:r>
              <a:rPr lang="en-ZA" sz="2000" dirty="0"/>
              <a:t> :</a:t>
            </a:r>
            <a:endParaRPr sz="2000" dirty="0"/>
          </a:p>
        </p:txBody>
      </p:sp>
      <p:graphicFrame>
        <p:nvGraphicFramePr>
          <p:cNvPr id="1258" name="Google Shape;1258;p40"/>
          <p:cNvGraphicFramePr/>
          <p:nvPr>
            <p:extLst>
              <p:ext uri="{D42A27DB-BD31-4B8C-83A1-F6EECF244321}">
                <p14:modId xmlns:p14="http://schemas.microsoft.com/office/powerpoint/2010/main" val="3317278910"/>
              </p:ext>
            </p:extLst>
          </p:nvPr>
        </p:nvGraphicFramePr>
        <p:xfrm>
          <a:off x="441023" y="1294970"/>
          <a:ext cx="8509002" cy="3700910"/>
        </p:xfrm>
        <a:graphic>
          <a:graphicData uri="http://schemas.openxmlformats.org/drawingml/2006/table">
            <a:tbl>
              <a:tblPr>
                <a:noFill/>
                <a:tableStyleId>{DF79ADD3-DA13-497F-A6A2-658DB7F3AE1A}</a:tableStyleId>
              </a:tblPr>
              <a:tblGrid>
                <a:gridCol w="447977">
                  <a:extLst>
                    <a:ext uri="{9D8B030D-6E8A-4147-A177-3AD203B41FA5}">
                      <a16:colId xmlns:a16="http://schemas.microsoft.com/office/drawing/2014/main" val="20000"/>
                    </a:ext>
                  </a:extLst>
                </a:gridCol>
                <a:gridCol w="1761067">
                  <a:extLst>
                    <a:ext uri="{9D8B030D-6E8A-4147-A177-3AD203B41FA5}">
                      <a16:colId xmlns:a16="http://schemas.microsoft.com/office/drawing/2014/main" val="20001"/>
                    </a:ext>
                  </a:extLst>
                </a:gridCol>
                <a:gridCol w="2048933">
                  <a:extLst>
                    <a:ext uri="{9D8B030D-6E8A-4147-A177-3AD203B41FA5}">
                      <a16:colId xmlns:a16="http://schemas.microsoft.com/office/drawing/2014/main" val="20002"/>
                    </a:ext>
                  </a:extLst>
                </a:gridCol>
                <a:gridCol w="1608667">
                  <a:extLst>
                    <a:ext uri="{9D8B030D-6E8A-4147-A177-3AD203B41FA5}">
                      <a16:colId xmlns:a16="http://schemas.microsoft.com/office/drawing/2014/main" val="20003"/>
                    </a:ext>
                  </a:extLst>
                </a:gridCol>
                <a:gridCol w="2642358">
                  <a:extLst>
                    <a:ext uri="{9D8B030D-6E8A-4147-A177-3AD203B41FA5}">
                      <a16:colId xmlns:a16="http://schemas.microsoft.com/office/drawing/2014/main" val="20004"/>
                    </a:ext>
                  </a:extLst>
                </a:gridCol>
              </a:tblGrid>
              <a:tr h="805400">
                <a:tc gridSpan="2">
                  <a:txBody>
                    <a:bodyPr/>
                    <a:lstStyle/>
                    <a:p>
                      <a:pPr marL="0" lvl="0" indent="0" algn="ctr" rtl="0">
                        <a:spcBef>
                          <a:spcPts val="0"/>
                        </a:spcBef>
                        <a:spcAft>
                          <a:spcPts val="0"/>
                        </a:spcAft>
                        <a:buNone/>
                      </a:pPr>
                      <a:r>
                        <a:rPr lang="en-ZA" sz="1800" b="1" dirty="0">
                          <a:solidFill>
                            <a:schemeClr val="dk1"/>
                          </a:solidFill>
                          <a:latin typeface="Livvic"/>
                          <a:ea typeface="Livvic"/>
                          <a:cs typeface="Livvic"/>
                          <a:sym typeface="Livvic"/>
                        </a:rPr>
                        <a:t>        </a:t>
                      </a:r>
                      <a:r>
                        <a:rPr lang="en-ZA" sz="1800" b="0" i="0" u="none" strike="noStrike" cap="none" dirty="0">
                          <a:solidFill>
                            <a:schemeClr val="accent2">
                              <a:lumMod val="50000"/>
                            </a:schemeClr>
                          </a:solidFill>
                          <a:latin typeface="Oswald SemiBold" panose="00000700000000000000" pitchFamily="2" charset="0"/>
                          <a:ea typeface="Livvic"/>
                          <a:cs typeface="Livvic"/>
                          <a:sym typeface="Livvic"/>
                        </a:rPr>
                        <a:t>Site</a:t>
                      </a:r>
                      <a:r>
                        <a:rPr lang="en-ZA" sz="1800" b="1" dirty="0">
                          <a:solidFill>
                            <a:schemeClr val="accent2">
                              <a:lumMod val="50000"/>
                            </a:schemeClr>
                          </a:solidFill>
                          <a:latin typeface="Livvic"/>
                          <a:ea typeface="Livvic"/>
                          <a:cs typeface="Livvic"/>
                          <a:sym typeface="Livvic"/>
                        </a:rPr>
                        <a:t> </a:t>
                      </a:r>
                      <a:r>
                        <a:rPr lang="en-ZA" sz="1800" b="0" i="0" u="none" strike="noStrike" cap="none" dirty="0">
                          <a:solidFill>
                            <a:schemeClr val="accent2">
                              <a:lumMod val="50000"/>
                            </a:schemeClr>
                          </a:solidFill>
                          <a:latin typeface="Oswald SemiBold" panose="00000700000000000000" pitchFamily="2" charset="0"/>
                          <a:ea typeface="Livvic"/>
                          <a:cs typeface="Livvic"/>
                          <a:sym typeface="Livvic"/>
                        </a:rPr>
                        <a:t>web</a:t>
                      </a:r>
                      <a:endParaRPr sz="1800" b="0" i="0" u="none" strike="noStrike" cap="none" dirty="0">
                        <a:solidFill>
                          <a:schemeClr val="accent2">
                            <a:lumMod val="50000"/>
                          </a:schemeClr>
                        </a:solidFill>
                        <a:latin typeface="Oswald SemiBold" panose="00000700000000000000" pitchFamily="2" charset="0"/>
                        <a:ea typeface="Livvic"/>
                        <a:cs typeface="Livvic"/>
                        <a:sym typeface="Livvic"/>
                      </a:endParaRPr>
                    </a:p>
                  </a:txBody>
                  <a:tcPr marL="91425" marR="91425" marT="91425" marB="91425" anchor="ctr">
                    <a:lnL w="9525" cap="flat" cmpd="sng">
                      <a:solidFill>
                        <a:srgbClr val="191919">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endParaRPr lang="de-DE"/>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800" dirty="0">
                          <a:solidFill>
                            <a:schemeClr val="accent2">
                              <a:lumMod val="50000"/>
                            </a:schemeClr>
                          </a:solidFill>
                          <a:latin typeface="Oswald SemiBold" panose="00000700000000000000" pitchFamily="2" charset="0"/>
                          <a:ea typeface="Oswald Medium"/>
                          <a:cs typeface="Oswald Medium"/>
                          <a:sym typeface="Oswald Medium"/>
                        </a:rPr>
                        <a:t>Description</a:t>
                      </a: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800" dirty="0">
                          <a:solidFill>
                            <a:schemeClr val="accent2">
                              <a:lumMod val="50000"/>
                            </a:schemeClr>
                          </a:solidFill>
                          <a:effectLst/>
                          <a:latin typeface="Oswald SemiBold" panose="00000700000000000000" pitchFamily="2" charset="0"/>
                          <a:ea typeface="Calibri" panose="020F0502020204030204" pitchFamily="34" charset="0"/>
                          <a:cs typeface="Arial" panose="020B0604020202020204" pitchFamily="34" charset="0"/>
                        </a:rPr>
                        <a:t>Technologies et langages</a:t>
                      </a:r>
                      <a:endParaRPr lang="fr-FR" sz="1000" dirty="0">
                        <a:solidFill>
                          <a:schemeClr val="accent2">
                            <a:lumMod val="50000"/>
                          </a:schemeClr>
                        </a:solidFill>
                        <a:latin typeface="Oswald SemiBold" panose="00000700000000000000" pitchFamily="2" charset="0"/>
                        <a:ea typeface="Oswald Medium"/>
                        <a:cs typeface="Oswald Medium"/>
                        <a:sym typeface="Oswald Medium"/>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ZA" sz="1800" b="0" i="0" u="none" strike="noStrike" cap="none" dirty="0">
                          <a:solidFill>
                            <a:schemeClr val="accent2">
                              <a:lumMod val="50000"/>
                            </a:schemeClr>
                          </a:solidFill>
                          <a:effectLst/>
                          <a:latin typeface="Oswald SemiBold" panose="00000700000000000000" pitchFamily="2" charset="0"/>
                          <a:ea typeface="Livvic"/>
                          <a:cs typeface="Arial" panose="020B0604020202020204" pitchFamily="34" charset="0"/>
                          <a:sym typeface="Livvic"/>
                        </a:rPr>
                        <a:t>Les</a:t>
                      </a:r>
                      <a:r>
                        <a:rPr lang="en-ZA" sz="1600" b="1" dirty="0">
                          <a:solidFill>
                            <a:schemeClr val="dk1"/>
                          </a:solidFill>
                          <a:latin typeface="Livvic"/>
                          <a:ea typeface="Livvic"/>
                          <a:cs typeface="Livvic"/>
                          <a:sym typeface="Livvic"/>
                        </a:rPr>
                        <a:t> </a:t>
                      </a:r>
                      <a:r>
                        <a:rPr lang="en-ZA" sz="1800" b="0" i="0" u="none" strike="noStrike" cap="none" dirty="0">
                          <a:solidFill>
                            <a:schemeClr val="accent2">
                              <a:lumMod val="50000"/>
                            </a:schemeClr>
                          </a:solidFill>
                          <a:effectLst/>
                          <a:latin typeface="Oswald SemiBold" panose="00000700000000000000" pitchFamily="2" charset="0"/>
                          <a:ea typeface="Livvic"/>
                          <a:cs typeface="Arial" panose="020B0604020202020204" pitchFamily="34" charset="0"/>
                          <a:sym typeface="Livvic"/>
                        </a:rPr>
                        <a:t>fonctionnalit</a:t>
                      </a:r>
                      <a:r>
                        <a:rPr lang="fr-FR" sz="1600" b="1" i="0" u="none" strike="noStrike" cap="none" dirty="0">
                          <a:solidFill>
                            <a:schemeClr val="accent2">
                              <a:lumMod val="50000"/>
                            </a:schemeClr>
                          </a:solidFill>
                          <a:effectLst/>
                          <a:latin typeface="Livvic"/>
                          <a:ea typeface="Livvic"/>
                          <a:cs typeface="Arial" panose="020B0604020202020204" pitchFamily="34" charset="0"/>
                          <a:sym typeface="Livvic"/>
                        </a:rPr>
                        <a:t>é</a:t>
                      </a:r>
                      <a:r>
                        <a:rPr lang="en-ZA" sz="1600" b="1" i="0" u="none" strike="noStrike" cap="none" dirty="0">
                          <a:solidFill>
                            <a:schemeClr val="accent2">
                              <a:lumMod val="50000"/>
                            </a:schemeClr>
                          </a:solidFill>
                          <a:effectLst/>
                          <a:latin typeface="Livvic"/>
                          <a:ea typeface="Livvic"/>
                          <a:cs typeface="Arial" panose="020B0604020202020204" pitchFamily="34" charset="0"/>
                          <a:sym typeface="Livvic"/>
                        </a:rPr>
                        <a:t>s</a:t>
                      </a:r>
                      <a:endParaRPr sz="1600" b="1" dirty="0">
                        <a:solidFill>
                          <a:schemeClr val="accent2">
                            <a:lumMod val="50000"/>
                          </a:schemeClr>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05400">
                <a:tc>
                  <a:txBody>
                    <a:bodyPr/>
                    <a:lstStyle/>
                    <a:p>
                      <a:pPr marL="0" lvl="0" indent="0" algn="ctr" rtl="0">
                        <a:spcBef>
                          <a:spcPts val="0"/>
                        </a:spcBef>
                        <a:spcAft>
                          <a:spcPts val="0"/>
                        </a:spcAft>
                        <a:buNone/>
                      </a:pPr>
                      <a:endParaRPr sz="2000" b="1">
                        <a:solidFill>
                          <a:srgbClr val="191919"/>
                        </a:solidFill>
                        <a:latin typeface="Playfair Display"/>
                        <a:ea typeface="Playfair Display"/>
                        <a:cs typeface="Playfair Display"/>
                        <a:sym typeface="Playfair Display"/>
                      </a:endParaRPr>
                    </a:p>
                  </a:txBody>
                  <a:tcPr marL="91425" marR="91425" marT="91425" marB="91425" anchor="ctr">
                    <a:lnL w="9525" cap="flat" cmpd="sng">
                      <a:solidFill>
                        <a:srgbClr val="191919">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de-DE" sz="1600" dirty="0">
                          <a:solidFill>
                            <a:schemeClr val="dk1"/>
                          </a:solidFill>
                          <a:latin typeface="Carter One"/>
                          <a:ea typeface="Carter One"/>
                          <a:cs typeface="Carter One"/>
                          <a:sym typeface="Carter One"/>
                        </a:rPr>
                        <a:t>invoiceninja.com</a:t>
                      </a:r>
                      <a:endParaRPr sz="1600" dirty="0">
                        <a:solidFill>
                          <a:schemeClr val="dk1"/>
                        </a:solidFill>
                        <a:latin typeface="Carter One"/>
                        <a:ea typeface="Carter One"/>
                        <a:cs typeface="Carter One"/>
                        <a:sym typeface="Carter One"/>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FR" sz="1400" b="0" i="0" u="none" strike="noStrike" cap="none" dirty="0">
                          <a:solidFill>
                            <a:schemeClr val="tx1">
                              <a:lumMod val="75000"/>
                            </a:schemeClr>
                          </a:solidFill>
                          <a:effectLst/>
                          <a:latin typeface="Arial"/>
                          <a:ea typeface="Arial"/>
                          <a:cs typeface="Arial"/>
                          <a:sym typeface="Arial"/>
                        </a:rPr>
                        <a:t>Une plateforme de gestion de facturation en ligne </a:t>
                      </a:r>
                      <a:endParaRPr dirty="0">
                        <a:solidFill>
                          <a:schemeClr val="tx1">
                            <a:lumMod val="75000"/>
                          </a:schemeClr>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de-DE" sz="1400" b="0" i="0" u="none" strike="noStrike" cap="none" dirty="0">
                          <a:solidFill>
                            <a:schemeClr val="tx1">
                              <a:lumMod val="75000"/>
                            </a:schemeClr>
                          </a:solidFill>
                          <a:effectLst/>
                          <a:latin typeface="Arial"/>
                          <a:ea typeface="Arial"/>
                          <a:cs typeface="Arial"/>
                          <a:sym typeface="Arial"/>
                        </a:rPr>
                        <a:t>Laravel, JavaScript et MySQL </a:t>
                      </a:r>
                      <a:endParaRPr dirty="0">
                        <a:solidFill>
                          <a:schemeClr val="tx1">
                            <a:lumMod val="75000"/>
                          </a:schemeClr>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de-DE" sz="1400" b="0" i="0" u="none" strike="noStrike" cap="none" dirty="0">
                          <a:solidFill>
                            <a:schemeClr val="tx1">
                              <a:lumMod val="75000"/>
                            </a:schemeClr>
                          </a:solidFill>
                          <a:effectLst/>
                          <a:latin typeface="Arial"/>
                          <a:ea typeface="Arial"/>
                          <a:cs typeface="Arial"/>
                          <a:sym typeface="Arial"/>
                        </a:rPr>
                        <a:t>Création de factures ,Gestion des paiements, Envoi des factures ,Suivi des dépenses…</a:t>
                      </a:r>
                      <a:endParaRPr dirty="0">
                        <a:solidFill>
                          <a:schemeClr val="tx1">
                            <a:lumMod val="75000"/>
                          </a:schemeClr>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05400">
                <a:tc>
                  <a:txBody>
                    <a:bodyPr/>
                    <a:lstStyle/>
                    <a:p>
                      <a:pPr marL="0" lvl="0" indent="0" algn="ctr" rtl="0">
                        <a:spcBef>
                          <a:spcPts val="0"/>
                        </a:spcBef>
                        <a:spcAft>
                          <a:spcPts val="0"/>
                        </a:spcAft>
                        <a:buNone/>
                      </a:pPr>
                      <a:endParaRPr sz="2000" b="1">
                        <a:solidFill>
                          <a:srgbClr val="191919"/>
                        </a:solidFill>
                        <a:latin typeface="Playfair Display"/>
                        <a:ea typeface="Playfair Display"/>
                        <a:cs typeface="Playfair Display"/>
                        <a:sym typeface="Playfair Display"/>
                      </a:endParaRPr>
                    </a:p>
                  </a:txBody>
                  <a:tcPr marL="91425" marR="91425" marT="91425" marB="91425" anchor="ctr">
                    <a:lnL w="9525" cap="flat" cmpd="sng">
                      <a:solidFill>
                        <a:srgbClr val="191919">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de-DE" sz="1600" dirty="0">
                          <a:solidFill>
                            <a:schemeClr val="dk1"/>
                          </a:solidFill>
                          <a:latin typeface="Carter One"/>
                          <a:ea typeface="Carter One"/>
                          <a:cs typeface="Carter One"/>
                          <a:sym typeface="Carter One"/>
                        </a:rPr>
                        <a:t>tastyigniter.com</a:t>
                      </a:r>
                      <a:endParaRPr sz="1600" dirty="0">
                        <a:solidFill>
                          <a:schemeClr val="dk1"/>
                        </a:solidFill>
                        <a:latin typeface="Carter One"/>
                        <a:ea typeface="Carter One"/>
                        <a:cs typeface="Carter One"/>
                        <a:sym typeface="Carter One"/>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fr-FR" sz="1400" b="0" i="0" u="none" strike="noStrike" cap="none" dirty="0">
                          <a:solidFill>
                            <a:schemeClr val="tx1">
                              <a:lumMod val="75000"/>
                            </a:schemeClr>
                          </a:solidFill>
                          <a:effectLst/>
                          <a:latin typeface="Arial"/>
                          <a:ea typeface="Arial"/>
                          <a:cs typeface="Arial"/>
                          <a:sym typeface="Arial"/>
                        </a:rPr>
                        <a:t>Une plateforme open-source de commande en ligne et de gestion de restaurant</a:t>
                      </a:r>
                      <a:endParaRPr dirty="0">
                        <a:solidFill>
                          <a:schemeClr val="tx1">
                            <a:lumMod val="75000"/>
                          </a:schemeClr>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de-DE" sz="1400" b="0" i="0" u="none" strike="noStrike" cap="none" dirty="0">
                          <a:solidFill>
                            <a:schemeClr val="tx1">
                              <a:lumMod val="75000"/>
                            </a:schemeClr>
                          </a:solidFill>
                          <a:effectLst/>
                          <a:latin typeface="Arial"/>
                          <a:ea typeface="Arial"/>
                          <a:cs typeface="Arial"/>
                          <a:sym typeface="Arial"/>
                        </a:rPr>
                        <a:t>Laravel, JavaScript et MySQL </a:t>
                      </a:r>
                      <a:endParaRPr dirty="0">
                        <a:solidFill>
                          <a:schemeClr val="tx1">
                            <a:lumMod val="75000"/>
                          </a:schemeClr>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de-DE" sz="1400" b="0" i="0" u="none" strike="noStrike" cap="none" dirty="0">
                          <a:solidFill>
                            <a:schemeClr val="tx1">
                              <a:lumMod val="75000"/>
                            </a:schemeClr>
                          </a:solidFill>
                          <a:effectLst/>
                          <a:latin typeface="Arial"/>
                          <a:ea typeface="Arial"/>
                          <a:cs typeface="Arial"/>
                          <a:sym typeface="Arial"/>
                        </a:rPr>
                        <a:t>Commande en ligne, Gestion des menus, Paiements en ligne, Gestion des réservations… </a:t>
                      </a:r>
                      <a:endParaRPr dirty="0">
                        <a:solidFill>
                          <a:schemeClr val="tx1">
                            <a:lumMod val="75000"/>
                          </a:schemeClr>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805400">
                <a:tc>
                  <a:txBody>
                    <a:bodyPr/>
                    <a:lstStyle/>
                    <a:p>
                      <a:pPr marL="0" lvl="0" indent="0" algn="ctr" rtl="0">
                        <a:spcBef>
                          <a:spcPts val="0"/>
                        </a:spcBef>
                        <a:spcAft>
                          <a:spcPts val="0"/>
                        </a:spcAft>
                        <a:buNone/>
                      </a:pPr>
                      <a:endParaRPr sz="2000" b="1">
                        <a:solidFill>
                          <a:srgbClr val="191919"/>
                        </a:solidFill>
                        <a:latin typeface="Playfair Display"/>
                        <a:ea typeface="Playfair Display"/>
                        <a:cs typeface="Playfair Display"/>
                        <a:sym typeface="Playfair Display"/>
                      </a:endParaRPr>
                    </a:p>
                  </a:txBody>
                  <a:tcPr marL="91425" marR="91425" marT="91425" marB="91425" anchor="ctr">
                    <a:lnL w="9525" cap="flat" cmpd="sng">
                      <a:solidFill>
                        <a:srgbClr val="191919">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de-DE" sz="1600" dirty="0">
                          <a:solidFill>
                            <a:schemeClr val="dk1"/>
                          </a:solidFill>
                          <a:latin typeface="Carter One"/>
                          <a:ea typeface="Carter One"/>
                          <a:cs typeface="Carter One"/>
                          <a:sym typeface="Carter One"/>
                        </a:rPr>
                        <a:t>attendize.com</a:t>
                      </a:r>
                      <a:endParaRPr sz="1600" dirty="0">
                        <a:solidFill>
                          <a:schemeClr val="dk1"/>
                        </a:solidFill>
                        <a:latin typeface="Carter One"/>
                        <a:ea typeface="Carter One"/>
                        <a:cs typeface="Carter One"/>
                        <a:sym typeface="Carter One"/>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fr-FR" sz="1400" b="0" i="0" u="none" strike="noStrike" cap="none" dirty="0">
                          <a:solidFill>
                            <a:schemeClr val="tx1">
                              <a:lumMod val="75000"/>
                            </a:schemeClr>
                          </a:solidFill>
                          <a:effectLst/>
                          <a:latin typeface="Arial"/>
                          <a:ea typeface="Arial"/>
                          <a:cs typeface="Arial"/>
                          <a:sym typeface="Arial"/>
                        </a:rPr>
                        <a:t>Une plateforme open-source de gestion d'événements en ligne </a:t>
                      </a:r>
                      <a:endParaRPr dirty="0">
                        <a:solidFill>
                          <a:schemeClr val="tx1">
                            <a:lumMod val="75000"/>
                          </a:schemeClr>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de-DE" sz="1400" b="0" i="0" u="none" strike="noStrike" cap="none" dirty="0">
                          <a:solidFill>
                            <a:schemeClr val="tx1">
                              <a:lumMod val="75000"/>
                            </a:schemeClr>
                          </a:solidFill>
                          <a:effectLst/>
                          <a:latin typeface="Arial"/>
                          <a:ea typeface="Arial"/>
                          <a:cs typeface="Arial"/>
                          <a:sym typeface="Arial"/>
                        </a:rPr>
                        <a:t>Laravel, JavaScript et MySQL </a:t>
                      </a:r>
                      <a:endParaRPr lang="de-DE" dirty="0">
                        <a:solidFill>
                          <a:schemeClr val="tx1">
                            <a:lumMod val="75000"/>
                          </a:schemeClr>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de-DE" sz="1400" b="0" i="0" u="none" strike="noStrike" cap="none" dirty="0">
                          <a:solidFill>
                            <a:schemeClr val="tx1">
                              <a:lumMod val="75000"/>
                            </a:schemeClr>
                          </a:solidFill>
                          <a:effectLst/>
                          <a:latin typeface="Arial"/>
                          <a:ea typeface="Arial"/>
                          <a:cs typeface="Arial"/>
                          <a:sym typeface="Arial"/>
                        </a:rPr>
                        <a:t>Création d'événements, Gestion des inscriptions, Intégration des paiements, Promotion…</a:t>
                      </a:r>
                      <a:endParaRPr dirty="0">
                        <a:solidFill>
                          <a:schemeClr val="tx1">
                            <a:lumMod val="75000"/>
                          </a:schemeClr>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259" name="Google Shape;1259;p40"/>
          <p:cNvGrpSpPr/>
          <p:nvPr/>
        </p:nvGrpSpPr>
        <p:grpSpPr>
          <a:xfrm>
            <a:off x="480656" y="2326776"/>
            <a:ext cx="351786" cy="326274"/>
            <a:chOff x="-62511900" y="4129100"/>
            <a:chExt cx="304050" cy="282000"/>
          </a:xfrm>
        </p:grpSpPr>
        <p:sp>
          <p:nvSpPr>
            <p:cNvPr id="1260" name="Google Shape;1260;p4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40"/>
          <p:cNvGrpSpPr/>
          <p:nvPr/>
        </p:nvGrpSpPr>
        <p:grpSpPr>
          <a:xfrm>
            <a:off x="405828" y="4336989"/>
            <a:ext cx="366364" cy="366248"/>
            <a:chOff x="-60255350" y="3733825"/>
            <a:chExt cx="316650" cy="316550"/>
          </a:xfrm>
        </p:grpSpPr>
        <p:sp>
          <p:nvSpPr>
            <p:cNvPr id="1266" name="Google Shape;1266;p4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3" name="Google Shape;1273;p40"/>
          <p:cNvSpPr/>
          <p:nvPr/>
        </p:nvSpPr>
        <p:spPr>
          <a:xfrm>
            <a:off x="441023" y="3325456"/>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26;p17">
            <a:extLst>
              <a:ext uri="{FF2B5EF4-FFF2-40B4-BE49-F238E27FC236}">
                <a16:creationId xmlns:a16="http://schemas.microsoft.com/office/drawing/2014/main" id="{53327AF3-9902-483E-B2B6-421EEB7013E1}"/>
              </a:ext>
            </a:extLst>
          </p:cNvPr>
          <p:cNvGrpSpPr/>
          <p:nvPr/>
        </p:nvGrpSpPr>
        <p:grpSpPr>
          <a:xfrm rot="-690867">
            <a:off x="245696" y="280792"/>
            <a:ext cx="978484" cy="834220"/>
            <a:chOff x="1891712" y="291100"/>
            <a:chExt cx="1087100" cy="879550"/>
          </a:xfrm>
        </p:grpSpPr>
        <p:sp>
          <p:nvSpPr>
            <p:cNvPr id="20" name="Google Shape;127;p17">
              <a:extLst>
                <a:ext uri="{FF2B5EF4-FFF2-40B4-BE49-F238E27FC236}">
                  <a16:creationId xmlns:a16="http://schemas.microsoft.com/office/drawing/2014/main" id="{42DAFC7D-815F-499D-A575-3EE91B3DFD43}"/>
                </a:ext>
              </a:extLst>
            </p:cNvPr>
            <p:cNvSpPr/>
            <p:nvPr/>
          </p:nvSpPr>
          <p:spPr>
            <a:xfrm>
              <a:off x="1891712" y="442600"/>
              <a:ext cx="1087100" cy="728050"/>
            </a:xfrm>
            <a:custGeom>
              <a:avLst/>
              <a:gdLst/>
              <a:ahLst/>
              <a:cxnLst/>
              <a:rect l="l" t="t" r="r" b="b"/>
              <a:pathLst>
                <a:path w="43484" h="29122" extrusionOk="0">
                  <a:moveTo>
                    <a:pt x="0" y="28183"/>
                  </a:moveTo>
                  <a:lnTo>
                    <a:pt x="12420" y="0"/>
                  </a:lnTo>
                  <a:lnTo>
                    <a:pt x="43484" y="29122"/>
                  </a:lnTo>
                  <a:close/>
                </a:path>
              </a:pathLst>
            </a:custGeom>
            <a:solidFill>
              <a:srgbClr val="FED3C2"/>
            </a:solidFill>
            <a:ln>
              <a:noFill/>
            </a:ln>
          </p:spPr>
        </p:sp>
        <p:sp>
          <p:nvSpPr>
            <p:cNvPr id="21" name="Google Shape;128;p17">
              <a:extLst>
                <a:ext uri="{FF2B5EF4-FFF2-40B4-BE49-F238E27FC236}">
                  <a16:creationId xmlns:a16="http://schemas.microsoft.com/office/drawing/2014/main" id="{BA24BCEF-74A1-4CCA-9BD8-DB47CBF7F95E}"/>
                </a:ext>
              </a:extLst>
            </p:cNvPr>
            <p:cNvSpPr/>
            <p:nvPr/>
          </p:nvSpPr>
          <p:spPr>
            <a:xfrm>
              <a:off x="2219137" y="291100"/>
              <a:ext cx="380825" cy="484650"/>
            </a:xfrm>
            <a:custGeom>
              <a:avLst/>
              <a:gdLst/>
              <a:ahLst/>
              <a:cxnLst/>
              <a:rect l="l" t="t" r="r" b="b"/>
              <a:pathLst>
                <a:path w="15233" h="19386" extrusionOk="0">
                  <a:moveTo>
                    <a:pt x="0" y="4905"/>
                  </a:moveTo>
                  <a:lnTo>
                    <a:pt x="1947" y="0"/>
                  </a:lnTo>
                  <a:lnTo>
                    <a:pt x="15233" y="19386"/>
                  </a:lnTo>
                  <a:close/>
                </a:path>
              </a:pathLst>
            </a:custGeom>
            <a:solidFill>
              <a:srgbClr val="E1EAE7"/>
            </a:solidFill>
            <a:ln>
              <a:noFill/>
            </a:ln>
          </p:spPr>
        </p:sp>
      </p:grpSp>
      <p:grpSp>
        <p:nvGrpSpPr>
          <p:cNvPr id="22" name="Google Shape;132;p17">
            <a:extLst>
              <a:ext uri="{FF2B5EF4-FFF2-40B4-BE49-F238E27FC236}">
                <a16:creationId xmlns:a16="http://schemas.microsoft.com/office/drawing/2014/main" id="{C00AE9E7-FD50-4085-B4C6-C0120D54D88C}"/>
              </a:ext>
            </a:extLst>
          </p:cNvPr>
          <p:cNvGrpSpPr/>
          <p:nvPr/>
        </p:nvGrpSpPr>
        <p:grpSpPr>
          <a:xfrm>
            <a:off x="520584" y="768302"/>
            <a:ext cx="297292" cy="286754"/>
            <a:chOff x="-3768700" y="3253275"/>
            <a:chExt cx="301850" cy="291150"/>
          </a:xfrm>
        </p:grpSpPr>
        <p:sp>
          <p:nvSpPr>
            <p:cNvPr id="23" name="Google Shape;133;p17">
              <a:extLst>
                <a:ext uri="{FF2B5EF4-FFF2-40B4-BE49-F238E27FC236}">
                  <a16:creationId xmlns:a16="http://schemas.microsoft.com/office/drawing/2014/main" id="{EF433E1E-BB79-4236-A235-40DA3C70695E}"/>
                </a:ext>
              </a:extLst>
            </p:cNvPr>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4;p17">
              <a:extLst>
                <a:ext uri="{FF2B5EF4-FFF2-40B4-BE49-F238E27FC236}">
                  <a16:creationId xmlns:a16="http://schemas.microsoft.com/office/drawing/2014/main" id="{4A12B5BF-F7A8-42E9-91DD-6557EB361306}"/>
                </a:ext>
              </a:extLst>
            </p:cNvPr>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5;p17">
              <a:extLst>
                <a:ext uri="{FF2B5EF4-FFF2-40B4-BE49-F238E27FC236}">
                  <a16:creationId xmlns:a16="http://schemas.microsoft.com/office/drawing/2014/main" id="{B9598500-3FD7-462E-8D3F-3292CD338439}"/>
                </a:ext>
              </a:extLst>
            </p:cNvPr>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0403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57"/>
                                        </p:tgtEl>
                                        <p:attrNameLst>
                                          <p:attrName>style.visibility</p:attrName>
                                        </p:attrNameLst>
                                      </p:cBhvr>
                                      <p:to>
                                        <p:strVal val="visible"/>
                                      </p:to>
                                    </p:set>
                                    <p:animEffect transition="in" filter="fade">
                                      <p:cBhvr>
                                        <p:cTn id="13" dur="500"/>
                                        <p:tgtEl>
                                          <p:spTgt spid="125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73"/>
                                        </p:tgtEl>
                                        <p:attrNameLst>
                                          <p:attrName>style.visibility</p:attrName>
                                        </p:attrNameLst>
                                      </p:cBhvr>
                                      <p:to>
                                        <p:strVal val="visible"/>
                                      </p:to>
                                    </p:set>
                                    <p:animEffect transition="in" filter="fade">
                                      <p:cBhvr>
                                        <p:cTn id="18" dur="500"/>
                                        <p:tgtEl>
                                          <p:spTgt spid="1273"/>
                                        </p:tgtEl>
                                      </p:cBhvr>
                                    </p:animEffect>
                                  </p:childTnLst>
                                </p:cTn>
                              </p:par>
                              <p:par>
                                <p:cTn id="19" presetID="10" presetClass="entr" presetSubtype="0" fill="hold" nodeType="withEffect">
                                  <p:stCondLst>
                                    <p:cond delay="0"/>
                                  </p:stCondLst>
                                  <p:childTnLst>
                                    <p:set>
                                      <p:cBhvr>
                                        <p:cTn id="20" dur="1" fill="hold">
                                          <p:stCondLst>
                                            <p:cond delay="0"/>
                                          </p:stCondLst>
                                        </p:cTn>
                                        <p:tgtEl>
                                          <p:spTgt spid="1265"/>
                                        </p:tgtEl>
                                        <p:attrNameLst>
                                          <p:attrName>style.visibility</p:attrName>
                                        </p:attrNameLst>
                                      </p:cBhvr>
                                      <p:to>
                                        <p:strVal val="visible"/>
                                      </p:to>
                                    </p:set>
                                    <p:animEffect transition="in" filter="fade">
                                      <p:cBhvr>
                                        <p:cTn id="21" dur="500"/>
                                        <p:tgtEl>
                                          <p:spTgt spid="1265"/>
                                        </p:tgtEl>
                                      </p:cBhvr>
                                    </p:animEffect>
                                  </p:childTnLst>
                                </p:cTn>
                              </p:par>
                              <p:par>
                                <p:cTn id="22" presetID="10" presetClass="entr" presetSubtype="0" fill="hold" nodeType="withEffect">
                                  <p:stCondLst>
                                    <p:cond delay="0"/>
                                  </p:stCondLst>
                                  <p:childTnLst>
                                    <p:set>
                                      <p:cBhvr>
                                        <p:cTn id="23" dur="1" fill="hold">
                                          <p:stCondLst>
                                            <p:cond delay="0"/>
                                          </p:stCondLst>
                                        </p:cTn>
                                        <p:tgtEl>
                                          <p:spTgt spid="1259"/>
                                        </p:tgtEl>
                                        <p:attrNameLst>
                                          <p:attrName>style.visibility</p:attrName>
                                        </p:attrNameLst>
                                      </p:cBhvr>
                                      <p:to>
                                        <p:strVal val="visible"/>
                                      </p:to>
                                    </p:set>
                                    <p:animEffect transition="in" filter="fade">
                                      <p:cBhvr>
                                        <p:cTn id="24" dur="500"/>
                                        <p:tgtEl>
                                          <p:spTgt spid="1259"/>
                                        </p:tgtEl>
                                      </p:cBhvr>
                                    </p:animEffect>
                                  </p:childTnLst>
                                </p:cTn>
                              </p:par>
                              <p:par>
                                <p:cTn id="25" presetID="10" presetClass="entr" presetSubtype="0" fill="hold" nodeType="withEffect">
                                  <p:stCondLst>
                                    <p:cond delay="0"/>
                                  </p:stCondLst>
                                  <p:childTnLst>
                                    <p:set>
                                      <p:cBhvr>
                                        <p:cTn id="26" dur="1" fill="hold">
                                          <p:stCondLst>
                                            <p:cond delay="0"/>
                                          </p:stCondLst>
                                        </p:cTn>
                                        <p:tgtEl>
                                          <p:spTgt spid="1258"/>
                                        </p:tgtEl>
                                        <p:attrNameLst>
                                          <p:attrName>style.visibility</p:attrName>
                                        </p:attrNameLst>
                                      </p:cBhvr>
                                      <p:to>
                                        <p:strVal val="visible"/>
                                      </p:to>
                                    </p:set>
                                    <p:animEffect transition="in" filter="fade">
                                      <p:cBhvr>
                                        <p:cTn id="27" dur="500"/>
                                        <p:tgtEl>
                                          <p:spTgt spid="1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7" grpId="0"/>
      <p:bldP spid="127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1098039" y="33681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Test</a:t>
            </a:r>
            <a:r>
              <a:rPr lang="fr-FR" sz="2400" dirty="0"/>
              <a:t>s :</a:t>
            </a:r>
            <a:endParaRPr sz="2400" dirty="0"/>
          </a:p>
        </p:txBody>
      </p:sp>
      <p:sp>
        <p:nvSpPr>
          <p:cNvPr id="98" name="Google Shape;98;p17"/>
          <p:cNvSpPr txBox="1"/>
          <p:nvPr/>
        </p:nvSpPr>
        <p:spPr>
          <a:xfrm>
            <a:off x="2640300" y="1226750"/>
            <a:ext cx="38634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dirty="0">
              <a:solidFill>
                <a:schemeClr val="dk1"/>
              </a:solidFill>
              <a:latin typeface="Carter One"/>
              <a:ea typeface="Carter One"/>
              <a:cs typeface="Carter One"/>
              <a:sym typeface="Carter One"/>
            </a:endParaRPr>
          </a:p>
        </p:txBody>
      </p:sp>
      <p:sp>
        <p:nvSpPr>
          <p:cNvPr id="100" name="Google Shape;100;p17"/>
          <p:cNvSpPr/>
          <p:nvPr/>
        </p:nvSpPr>
        <p:spPr>
          <a:xfrm>
            <a:off x="1421825" y="2116124"/>
            <a:ext cx="516600" cy="516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p:nvPr/>
        </p:nvSpPr>
        <p:spPr>
          <a:xfrm>
            <a:off x="7205563" y="2116124"/>
            <a:ext cx="516600" cy="516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129;p17">
            <a:extLst>
              <a:ext uri="{FF2B5EF4-FFF2-40B4-BE49-F238E27FC236}">
                <a16:creationId xmlns:a16="http://schemas.microsoft.com/office/drawing/2014/main" id="{EA219873-DAFC-465C-A61C-58F2D2E73C67}"/>
              </a:ext>
            </a:extLst>
          </p:cNvPr>
          <p:cNvGrpSpPr/>
          <p:nvPr/>
        </p:nvGrpSpPr>
        <p:grpSpPr>
          <a:xfrm rot="266005" flipH="1">
            <a:off x="319042" y="8951"/>
            <a:ext cx="788368" cy="757559"/>
            <a:chOff x="1891712" y="291100"/>
            <a:chExt cx="1087100" cy="879550"/>
          </a:xfrm>
        </p:grpSpPr>
        <p:sp>
          <p:nvSpPr>
            <p:cNvPr id="66" name="Google Shape;130;p17">
              <a:extLst>
                <a:ext uri="{FF2B5EF4-FFF2-40B4-BE49-F238E27FC236}">
                  <a16:creationId xmlns:a16="http://schemas.microsoft.com/office/drawing/2014/main" id="{95C797BE-50EA-4097-AA55-066B04219429}"/>
                </a:ext>
              </a:extLst>
            </p:cNvPr>
            <p:cNvSpPr/>
            <p:nvPr/>
          </p:nvSpPr>
          <p:spPr>
            <a:xfrm>
              <a:off x="1891712" y="442600"/>
              <a:ext cx="1087100" cy="728050"/>
            </a:xfrm>
            <a:custGeom>
              <a:avLst/>
              <a:gdLst/>
              <a:ahLst/>
              <a:cxnLst/>
              <a:rect l="l" t="t" r="r" b="b"/>
              <a:pathLst>
                <a:path w="43484" h="29122" extrusionOk="0">
                  <a:moveTo>
                    <a:pt x="0" y="28183"/>
                  </a:moveTo>
                  <a:lnTo>
                    <a:pt x="12420" y="0"/>
                  </a:lnTo>
                  <a:lnTo>
                    <a:pt x="43484" y="29122"/>
                  </a:lnTo>
                  <a:close/>
                </a:path>
              </a:pathLst>
            </a:custGeom>
            <a:solidFill>
              <a:srgbClr val="FED3C2"/>
            </a:solidFill>
            <a:ln>
              <a:noFill/>
            </a:ln>
          </p:spPr>
        </p:sp>
        <p:sp>
          <p:nvSpPr>
            <p:cNvPr id="67" name="Google Shape;131;p17">
              <a:extLst>
                <a:ext uri="{FF2B5EF4-FFF2-40B4-BE49-F238E27FC236}">
                  <a16:creationId xmlns:a16="http://schemas.microsoft.com/office/drawing/2014/main" id="{F2AD6D5A-EF5E-40FD-80C1-D740295680EE}"/>
                </a:ext>
              </a:extLst>
            </p:cNvPr>
            <p:cNvSpPr/>
            <p:nvPr/>
          </p:nvSpPr>
          <p:spPr>
            <a:xfrm>
              <a:off x="2219137" y="291100"/>
              <a:ext cx="380825" cy="484650"/>
            </a:xfrm>
            <a:custGeom>
              <a:avLst/>
              <a:gdLst/>
              <a:ahLst/>
              <a:cxnLst/>
              <a:rect l="l" t="t" r="r" b="b"/>
              <a:pathLst>
                <a:path w="15233" h="19386" extrusionOk="0">
                  <a:moveTo>
                    <a:pt x="0" y="4905"/>
                  </a:moveTo>
                  <a:lnTo>
                    <a:pt x="1947" y="0"/>
                  </a:lnTo>
                  <a:lnTo>
                    <a:pt x="15233" y="19386"/>
                  </a:lnTo>
                  <a:close/>
                </a:path>
              </a:pathLst>
            </a:custGeom>
            <a:solidFill>
              <a:srgbClr val="E1EAE7"/>
            </a:solidFill>
            <a:ln>
              <a:noFill/>
            </a:ln>
          </p:spPr>
        </p:sp>
      </p:grpSp>
      <p:grpSp>
        <p:nvGrpSpPr>
          <p:cNvPr id="68" name="Google Shape;136;p17">
            <a:extLst>
              <a:ext uri="{FF2B5EF4-FFF2-40B4-BE49-F238E27FC236}">
                <a16:creationId xmlns:a16="http://schemas.microsoft.com/office/drawing/2014/main" id="{70FEB81E-CDDC-4CDC-932A-304B2C0D56F0}"/>
              </a:ext>
            </a:extLst>
          </p:cNvPr>
          <p:cNvGrpSpPr/>
          <p:nvPr/>
        </p:nvGrpSpPr>
        <p:grpSpPr>
          <a:xfrm>
            <a:off x="675261" y="423292"/>
            <a:ext cx="210421" cy="247895"/>
            <a:chOff x="-5613150" y="3991275"/>
            <a:chExt cx="294600" cy="292225"/>
          </a:xfrm>
        </p:grpSpPr>
        <p:sp>
          <p:nvSpPr>
            <p:cNvPr id="69" name="Google Shape;137;p17">
              <a:extLst>
                <a:ext uri="{FF2B5EF4-FFF2-40B4-BE49-F238E27FC236}">
                  <a16:creationId xmlns:a16="http://schemas.microsoft.com/office/drawing/2014/main" id="{396B34E4-3AF7-4547-AF93-0E6AF3DDF5C4}"/>
                </a:ext>
              </a:extLst>
            </p:cNvPr>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8;p17">
              <a:extLst>
                <a:ext uri="{FF2B5EF4-FFF2-40B4-BE49-F238E27FC236}">
                  <a16:creationId xmlns:a16="http://schemas.microsoft.com/office/drawing/2014/main" id="{F9933E7E-0E50-42E7-85C8-FF74C4119C57}"/>
                </a:ext>
              </a:extLst>
            </p:cNvPr>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9;p17">
              <a:extLst>
                <a:ext uri="{FF2B5EF4-FFF2-40B4-BE49-F238E27FC236}">
                  <a16:creationId xmlns:a16="http://schemas.microsoft.com/office/drawing/2014/main" id="{9EF30588-6077-442F-B407-7C02595C2CCC}"/>
                </a:ext>
              </a:extLst>
            </p:cNvPr>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0;p17">
              <a:extLst>
                <a:ext uri="{FF2B5EF4-FFF2-40B4-BE49-F238E27FC236}">
                  <a16:creationId xmlns:a16="http://schemas.microsoft.com/office/drawing/2014/main" id="{A54EB347-92E5-4C3C-8D1D-8995EA4D6C90}"/>
                </a:ext>
              </a:extLst>
            </p:cNvPr>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1;p17">
              <a:extLst>
                <a:ext uri="{FF2B5EF4-FFF2-40B4-BE49-F238E27FC236}">
                  <a16:creationId xmlns:a16="http://schemas.microsoft.com/office/drawing/2014/main" id="{443A2B12-2DCF-407B-AA67-BF07B02B2DA4}"/>
                </a:ext>
              </a:extLst>
            </p:cNvPr>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2;p17">
              <a:extLst>
                <a:ext uri="{FF2B5EF4-FFF2-40B4-BE49-F238E27FC236}">
                  <a16:creationId xmlns:a16="http://schemas.microsoft.com/office/drawing/2014/main" id="{3730C407-F07D-45BF-9A0C-F0712672E8D0}"/>
                </a:ext>
              </a:extLst>
            </p:cNvPr>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3;p17">
              <a:extLst>
                <a:ext uri="{FF2B5EF4-FFF2-40B4-BE49-F238E27FC236}">
                  <a16:creationId xmlns:a16="http://schemas.microsoft.com/office/drawing/2014/main" id="{34C17F79-0548-4B03-9560-14F07D6ED6E2}"/>
                </a:ext>
              </a:extLst>
            </p:cNvPr>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4;p17">
              <a:extLst>
                <a:ext uri="{FF2B5EF4-FFF2-40B4-BE49-F238E27FC236}">
                  <a16:creationId xmlns:a16="http://schemas.microsoft.com/office/drawing/2014/main" id="{3A189937-BF3F-4239-BB09-E2E5760118CC}"/>
                </a:ext>
              </a:extLst>
            </p:cNvPr>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5;p17">
              <a:extLst>
                <a:ext uri="{FF2B5EF4-FFF2-40B4-BE49-F238E27FC236}">
                  <a16:creationId xmlns:a16="http://schemas.microsoft.com/office/drawing/2014/main" id="{BACB620B-BA3D-42C0-9951-FAFCC5219670}"/>
                </a:ext>
              </a:extLst>
            </p:cNvPr>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a:extLst>
              <a:ext uri="{FF2B5EF4-FFF2-40B4-BE49-F238E27FC236}">
                <a16:creationId xmlns:a16="http://schemas.microsoft.com/office/drawing/2014/main" id="{D5A94345-7C05-48A7-B1CB-BEA7B03B94C2}"/>
              </a:ext>
            </a:extLst>
          </p:cNvPr>
          <p:cNvSpPr txBox="1"/>
          <p:nvPr/>
        </p:nvSpPr>
        <p:spPr>
          <a:xfrm>
            <a:off x="591154" y="944993"/>
            <a:ext cx="7292898" cy="369332"/>
          </a:xfrm>
          <a:prstGeom prst="rect">
            <a:avLst/>
          </a:prstGeom>
          <a:noFill/>
        </p:spPr>
        <p:txBody>
          <a:bodyPr wrap="square" rtlCol="0">
            <a:spAutoFit/>
          </a:bodyPr>
          <a:lstStyle/>
          <a:p>
            <a:r>
              <a:rPr lang="fr-FR" sz="1600" dirty="0">
                <a:solidFill>
                  <a:schemeClr val="accent2">
                    <a:lumMod val="50000"/>
                  </a:schemeClr>
                </a:solidFill>
                <a:latin typeface="Bahnschrift Light Condensed" panose="020B0502040204020203" pitchFamily="34" charset="0"/>
              </a:rPr>
              <a:t>L'intégration des tests </a:t>
            </a:r>
            <a:r>
              <a:rPr lang="fr-FR" sz="1800" b="1" dirty="0" err="1">
                <a:solidFill>
                  <a:schemeClr val="accent2">
                    <a:lumMod val="50000"/>
                  </a:schemeClr>
                </a:solidFill>
                <a:latin typeface="Bahnschrift Light Condensed" panose="020B0502040204020203" pitchFamily="34" charset="0"/>
              </a:rPr>
              <a:t>SonarQube</a:t>
            </a:r>
            <a:r>
              <a:rPr lang="fr-FR" sz="1600" dirty="0">
                <a:solidFill>
                  <a:schemeClr val="accent2">
                    <a:lumMod val="50000"/>
                  </a:schemeClr>
                </a:solidFill>
                <a:latin typeface="Bahnschrift Light Condensed" panose="020B0502040204020203" pitchFamily="34" charset="0"/>
              </a:rPr>
              <a:t> a apporté plusieurs bénéfices à notre processus de développement. </a:t>
            </a:r>
            <a:endParaRPr lang="de-DE" sz="1600" dirty="0">
              <a:solidFill>
                <a:schemeClr val="accent2">
                  <a:lumMod val="50000"/>
                </a:schemeClr>
              </a:solidFill>
              <a:latin typeface="Bahnschrift Light Condensed" panose="020B0502040204020203" pitchFamily="34" charset="0"/>
            </a:endParaRPr>
          </a:p>
        </p:txBody>
      </p:sp>
      <p:pic>
        <p:nvPicPr>
          <p:cNvPr id="21" name="Image 20">
            <a:extLst>
              <a:ext uri="{FF2B5EF4-FFF2-40B4-BE49-F238E27FC236}">
                <a16:creationId xmlns:a16="http://schemas.microsoft.com/office/drawing/2014/main" id="{2B29D741-692F-4166-9DFD-40BA14678C2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37477" y="1900717"/>
            <a:ext cx="3800126" cy="2292795"/>
          </a:xfrm>
          <a:prstGeom prst="rect">
            <a:avLst/>
          </a:prstGeom>
          <a:noFill/>
          <a:ln>
            <a:noFill/>
          </a:ln>
        </p:spPr>
      </p:pic>
      <p:sp>
        <p:nvSpPr>
          <p:cNvPr id="23" name="ZoneTexte 22">
            <a:extLst>
              <a:ext uri="{FF2B5EF4-FFF2-40B4-BE49-F238E27FC236}">
                <a16:creationId xmlns:a16="http://schemas.microsoft.com/office/drawing/2014/main" id="{3A987F17-BA1C-470E-B21B-C7723145E850}"/>
              </a:ext>
            </a:extLst>
          </p:cNvPr>
          <p:cNvSpPr txBox="1"/>
          <p:nvPr/>
        </p:nvSpPr>
        <p:spPr>
          <a:xfrm>
            <a:off x="371074" y="1421042"/>
            <a:ext cx="4572000" cy="338554"/>
          </a:xfrm>
          <a:prstGeom prst="rect">
            <a:avLst/>
          </a:prstGeom>
          <a:noFill/>
        </p:spPr>
        <p:txBody>
          <a:bodyPr wrap="square">
            <a:spAutoFit/>
          </a:bodyPr>
          <a:lstStyle/>
          <a:p>
            <a:r>
              <a:rPr lang="fr-FR" sz="1600" dirty="0">
                <a:solidFill>
                  <a:schemeClr val="accent2">
                    <a:lumMod val="25000"/>
                  </a:schemeClr>
                </a:solidFill>
                <a:latin typeface="Bahnschrift Light Condensed" panose="020B0502040204020203" pitchFamily="34" charset="0"/>
              </a:rPr>
              <a:t>Le premier test a donné ce résultat :</a:t>
            </a:r>
          </a:p>
        </p:txBody>
      </p:sp>
      <p:sp>
        <p:nvSpPr>
          <p:cNvPr id="25" name="ZoneTexte 24">
            <a:extLst>
              <a:ext uri="{FF2B5EF4-FFF2-40B4-BE49-F238E27FC236}">
                <a16:creationId xmlns:a16="http://schemas.microsoft.com/office/drawing/2014/main" id="{445C3414-A38C-44F7-9AFD-45B5A5C7A3BC}"/>
              </a:ext>
            </a:extLst>
          </p:cNvPr>
          <p:cNvSpPr txBox="1"/>
          <p:nvPr/>
        </p:nvSpPr>
        <p:spPr>
          <a:xfrm>
            <a:off x="3847170" y="1957028"/>
            <a:ext cx="4572000" cy="584775"/>
          </a:xfrm>
          <a:prstGeom prst="rect">
            <a:avLst/>
          </a:prstGeom>
          <a:noFill/>
        </p:spPr>
        <p:txBody>
          <a:bodyPr wrap="square">
            <a:spAutoFit/>
          </a:bodyPr>
          <a:lstStyle/>
          <a:p>
            <a:pPr marL="900430">
              <a:spcAft>
                <a:spcPts val="800"/>
              </a:spcAft>
            </a:pPr>
            <a:r>
              <a:rPr lang="fr-FR" sz="1600" dirty="0">
                <a:solidFill>
                  <a:schemeClr val="accent2">
                    <a:lumMod val="25000"/>
                  </a:schemeClr>
                </a:solidFill>
                <a:latin typeface="Bahnschrift Light Condensed" panose="020B0502040204020203" pitchFamily="34" charset="0"/>
              </a:rPr>
              <a:t>Après la correction des bugs que </a:t>
            </a:r>
            <a:r>
              <a:rPr lang="fr-FR" sz="1600" dirty="0" err="1">
                <a:solidFill>
                  <a:schemeClr val="accent2">
                    <a:lumMod val="25000"/>
                  </a:schemeClr>
                </a:solidFill>
                <a:latin typeface="Bahnschrift Light Condensed" panose="020B0502040204020203" pitchFamily="34" charset="0"/>
              </a:rPr>
              <a:t>Sonarqube</a:t>
            </a:r>
            <a:r>
              <a:rPr lang="fr-FR" sz="1600" dirty="0">
                <a:solidFill>
                  <a:schemeClr val="accent2">
                    <a:lumMod val="25000"/>
                  </a:schemeClr>
                </a:solidFill>
                <a:latin typeface="Bahnschrift Light Condensed" panose="020B0502040204020203" pitchFamily="34" charset="0"/>
              </a:rPr>
              <a:t> nous a proposé, nous avons remarqué :</a:t>
            </a:r>
          </a:p>
        </p:txBody>
      </p:sp>
      <p:pic>
        <p:nvPicPr>
          <p:cNvPr id="26" name="Image 25">
            <a:extLst>
              <a:ext uri="{FF2B5EF4-FFF2-40B4-BE49-F238E27FC236}">
                <a16:creationId xmlns:a16="http://schemas.microsoft.com/office/drawing/2014/main" id="{D71A91B5-BAFB-4F97-9BF4-8AEB34BC7AF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4130" y="2595089"/>
            <a:ext cx="4021409" cy="2292795"/>
          </a:xfrm>
          <a:prstGeom prst="rect">
            <a:avLst/>
          </a:prstGeom>
          <a:noFill/>
          <a:ln>
            <a:noFill/>
          </a:ln>
        </p:spPr>
      </p:pic>
      <p:sp>
        <p:nvSpPr>
          <p:cNvPr id="4" name="Flèche : courbe vers le haut 3">
            <a:extLst>
              <a:ext uri="{FF2B5EF4-FFF2-40B4-BE49-F238E27FC236}">
                <a16:creationId xmlns:a16="http://schemas.microsoft.com/office/drawing/2014/main" id="{4793C876-E843-4028-AFB6-AB434A9C3C45}"/>
              </a:ext>
            </a:extLst>
          </p:cNvPr>
          <p:cNvSpPr/>
          <p:nvPr/>
        </p:nvSpPr>
        <p:spPr>
          <a:xfrm rot="1242908">
            <a:off x="3194954" y="4638506"/>
            <a:ext cx="1353015" cy="309235"/>
          </a:xfrm>
          <a:prstGeom prst="curvedUpArrow">
            <a:avLst/>
          </a:prstGeom>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290400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fade">
                                      <p:cBhvr>
                                        <p:cTn id="18" dur="500"/>
                                        <p:tgtEl>
                                          <p:spTgt spid="10">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23" grpId="0"/>
      <p:bldP spid="25" grpId="0"/>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28"/>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Plan de navigation :</a:t>
            </a:r>
            <a:endParaRPr dirty="0"/>
          </a:p>
        </p:txBody>
      </p:sp>
      <p:sp>
        <p:nvSpPr>
          <p:cNvPr id="625" name="Google Shape;625;p28"/>
          <p:cNvSpPr txBox="1"/>
          <p:nvPr/>
        </p:nvSpPr>
        <p:spPr>
          <a:xfrm>
            <a:off x="2985000" y="1397500"/>
            <a:ext cx="31803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Carter One"/>
                <a:ea typeface="Carter One"/>
                <a:cs typeface="Carter One"/>
                <a:sym typeface="Carter One"/>
              </a:rPr>
              <a:t>Accueil</a:t>
            </a:r>
            <a:endParaRPr sz="2400" dirty="0">
              <a:solidFill>
                <a:schemeClr val="dk1"/>
              </a:solidFill>
              <a:latin typeface="Carter One"/>
              <a:ea typeface="Carter One"/>
              <a:cs typeface="Carter One"/>
              <a:sym typeface="Carter One"/>
            </a:endParaRPr>
          </a:p>
        </p:txBody>
      </p:sp>
      <p:cxnSp>
        <p:nvCxnSpPr>
          <p:cNvPr id="626" name="Google Shape;626;p28"/>
          <p:cNvCxnSpPr>
            <a:stCxn id="625" idx="3"/>
            <a:endCxn id="627" idx="0"/>
          </p:cNvCxnSpPr>
          <p:nvPr/>
        </p:nvCxnSpPr>
        <p:spPr>
          <a:xfrm>
            <a:off x="6165300" y="1623100"/>
            <a:ext cx="1186723" cy="1089063"/>
          </a:xfrm>
          <a:prstGeom prst="bentConnector2">
            <a:avLst/>
          </a:prstGeom>
          <a:noFill/>
          <a:ln w="28575" cap="flat" cmpd="sng">
            <a:solidFill>
              <a:schemeClr val="dk1"/>
            </a:solidFill>
            <a:prstDash val="solid"/>
            <a:round/>
            <a:headEnd type="none" w="med" len="med"/>
            <a:tailEnd type="none" w="med" len="med"/>
          </a:ln>
        </p:spPr>
      </p:cxnSp>
      <p:cxnSp>
        <p:nvCxnSpPr>
          <p:cNvPr id="628" name="Google Shape;628;p28"/>
          <p:cNvCxnSpPr>
            <a:stCxn id="625" idx="2"/>
            <a:endCxn id="629" idx="0"/>
          </p:cNvCxnSpPr>
          <p:nvPr/>
        </p:nvCxnSpPr>
        <p:spPr>
          <a:xfrm>
            <a:off x="4575150" y="1848700"/>
            <a:ext cx="0" cy="863400"/>
          </a:xfrm>
          <a:prstGeom prst="straightConnector1">
            <a:avLst/>
          </a:prstGeom>
          <a:noFill/>
          <a:ln w="28575" cap="flat" cmpd="sng">
            <a:solidFill>
              <a:schemeClr val="dk1"/>
            </a:solidFill>
            <a:prstDash val="solid"/>
            <a:round/>
            <a:headEnd type="none" w="med" len="med"/>
            <a:tailEnd type="none" w="med" len="med"/>
          </a:ln>
        </p:spPr>
      </p:cxnSp>
      <p:cxnSp>
        <p:nvCxnSpPr>
          <p:cNvPr id="630" name="Google Shape;630;p28"/>
          <p:cNvCxnSpPr>
            <a:cxnSpLocks/>
            <a:stCxn id="625" idx="1"/>
            <a:endCxn id="631" idx="0"/>
          </p:cNvCxnSpPr>
          <p:nvPr/>
        </p:nvCxnSpPr>
        <p:spPr>
          <a:xfrm rot="10800000" flipV="1">
            <a:off x="1775180" y="1623099"/>
            <a:ext cx="1209821" cy="1089063"/>
          </a:xfrm>
          <a:prstGeom prst="bentConnector2">
            <a:avLst/>
          </a:prstGeom>
          <a:noFill/>
          <a:ln w="28575" cap="flat" cmpd="sng">
            <a:solidFill>
              <a:schemeClr val="dk1"/>
            </a:solidFill>
            <a:prstDash val="solid"/>
            <a:round/>
            <a:headEnd type="none" w="med" len="med"/>
            <a:tailEnd type="none" w="med" len="med"/>
          </a:ln>
        </p:spPr>
      </p:cxnSp>
      <p:sp>
        <p:nvSpPr>
          <p:cNvPr id="632" name="Google Shape;632;p28"/>
          <p:cNvSpPr/>
          <p:nvPr/>
        </p:nvSpPr>
        <p:spPr>
          <a:xfrm>
            <a:off x="6165301" y="2289813"/>
            <a:ext cx="2265426" cy="908900"/>
          </a:xfrm>
          <a:custGeom>
            <a:avLst/>
            <a:gdLst/>
            <a:ahLst/>
            <a:cxnLst/>
            <a:rect l="l" t="t" r="r" b="b"/>
            <a:pathLst>
              <a:path w="75603" h="36356" extrusionOk="0">
                <a:moveTo>
                  <a:pt x="0" y="31398"/>
                </a:moveTo>
                <a:lnTo>
                  <a:pt x="57425" y="0"/>
                </a:lnTo>
                <a:lnTo>
                  <a:pt x="75603" y="36356"/>
                </a:lnTo>
                <a:close/>
              </a:path>
            </a:pathLst>
          </a:custGeom>
          <a:solidFill>
            <a:schemeClr val="accent3"/>
          </a:solidFill>
          <a:ln>
            <a:noFill/>
          </a:ln>
        </p:spPr>
      </p:sp>
      <p:sp>
        <p:nvSpPr>
          <p:cNvPr id="633" name="Google Shape;633;p28"/>
          <p:cNvSpPr/>
          <p:nvPr/>
        </p:nvSpPr>
        <p:spPr>
          <a:xfrm>
            <a:off x="3736942" y="2372438"/>
            <a:ext cx="1981106" cy="960550"/>
          </a:xfrm>
          <a:custGeom>
            <a:avLst/>
            <a:gdLst/>
            <a:ahLst/>
            <a:cxnLst/>
            <a:rect l="l" t="t" r="r" b="b"/>
            <a:pathLst>
              <a:path w="73538" h="38422" extrusionOk="0">
                <a:moveTo>
                  <a:pt x="73538" y="23962"/>
                </a:moveTo>
                <a:lnTo>
                  <a:pt x="7023" y="38422"/>
                </a:lnTo>
                <a:lnTo>
                  <a:pt x="0" y="0"/>
                </a:lnTo>
                <a:close/>
              </a:path>
            </a:pathLst>
          </a:custGeom>
          <a:solidFill>
            <a:schemeClr val="accent2"/>
          </a:solidFill>
          <a:ln>
            <a:noFill/>
          </a:ln>
        </p:spPr>
      </p:sp>
      <p:sp>
        <p:nvSpPr>
          <p:cNvPr id="634" name="Google Shape;634;p28"/>
          <p:cNvSpPr/>
          <p:nvPr/>
        </p:nvSpPr>
        <p:spPr>
          <a:xfrm>
            <a:off x="783875" y="2341463"/>
            <a:ext cx="1879750" cy="988775"/>
          </a:xfrm>
          <a:custGeom>
            <a:avLst/>
            <a:gdLst/>
            <a:ahLst/>
            <a:cxnLst/>
            <a:rect l="l" t="t" r="r" b="b"/>
            <a:pathLst>
              <a:path w="75190" h="39551" extrusionOk="0">
                <a:moveTo>
                  <a:pt x="0" y="26331"/>
                </a:moveTo>
                <a:lnTo>
                  <a:pt x="51689" y="0"/>
                </a:lnTo>
                <a:lnTo>
                  <a:pt x="75190" y="39551"/>
                </a:lnTo>
                <a:close/>
              </a:path>
            </a:pathLst>
          </a:custGeom>
          <a:solidFill>
            <a:schemeClr val="lt2"/>
          </a:solidFill>
          <a:ln>
            <a:noFill/>
          </a:ln>
        </p:spPr>
      </p:sp>
      <p:grpSp>
        <p:nvGrpSpPr>
          <p:cNvPr id="635" name="Google Shape;635;p28"/>
          <p:cNvGrpSpPr/>
          <p:nvPr/>
        </p:nvGrpSpPr>
        <p:grpSpPr>
          <a:xfrm>
            <a:off x="719433" y="2712163"/>
            <a:ext cx="2008500" cy="1721632"/>
            <a:chOff x="719433" y="2712163"/>
            <a:chExt cx="2008500" cy="1721632"/>
          </a:xfrm>
        </p:grpSpPr>
        <p:sp>
          <p:nvSpPr>
            <p:cNvPr id="636" name="Google Shape;636;p28"/>
            <p:cNvSpPr txBox="1"/>
            <p:nvPr/>
          </p:nvSpPr>
          <p:spPr>
            <a:xfrm>
              <a:off x="719433"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ivvic"/>
                <a:ea typeface="Livvic"/>
                <a:cs typeface="Livvic"/>
                <a:sym typeface="Livvic"/>
              </a:endParaRPr>
            </a:p>
          </p:txBody>
        </p:sp>
        <p:sp>
          <p:nvSpPr>
            <p:cNvPr id="631" name="Google Shape;631;p28"/>
            <p:cNvSpPr txBox="1"/>
            <p:nvPr/>
          </p:nvSpPr>
          <p:spPr>
            <a:xfrm>
              <a:off x="886732" y="2712163"/>
              <a:ext cx="1776893"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Livvic"/>
                  <a:ea typeface="Livvic"/>
                  <a:cs typeface="Livvic"/>
                  <a:sym typeface="Livvic"/>
                </a:rPr>
                <a:t>Informations</a:t>
              </a:r>
              <a:endParaRPr sz="1600" b="1" dirty="0">
                <a:solidFill>
                  <a:schemeClr val="dk1"/>
                </a:solidFill>
                <a:latin typeface="Livvic"/>
                <a:ea typeface="Livvic"/>
                <a:cs typeface="Livvic"/>
                <a:sym typeface="Livvic"/>
              </a:endParaRPr>
            </a:p>
          </p:txBody>
        </p:sp>
      </p:grpSp>
      <p:grpSp>
        <p:nvGrpSpPr>
          <p:cNvPr id="638" name="Google Shape;638;p28"/>
          <p:cNvGrpSpPr/>
          <p:nvPr/>
        </p:nvGrpSpPr>
        <p:grpSpPr>
          <a:xfrm>
            <a:off x="3570869" y="2712163"/>
            <a:ext cx="2008565" cy="1721632"/>
            <a:chOff x="3570869" y="2712163"/>
            <a:chExt cx="2008565" cy="1721632"/>
          </a:xfrm>
        </p:grpSpPr>
        <p:sp>
          <p:nvSpPr>
            <p:cNvPr id="640" name="Google Shape;640;p28"/>
            <p:cNvSpPr txBox="1"/>
            <p:nvPr/>
          </p:nvSpPr>
          <p:spPr>
            <a:xfrm>
              <a:off x="3570869"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lang="en-US" dirty="0">
                <a:solidFill>
                  <a:schemeClr val="dk1"/>
                </a:solidFill>
                <a:latin typeface="Livvic"/>
                <a:ea typeface="Livvic"/>
                <a:cs typeface="Livvic"/>
                <a:sym typeface="Livvic"/>
              </a:endParaRPr>
            </a:p>
          </p:txBody>
        </p:sp>
        <p:sp>
          <p:nvSpPr>
            <p:cNvPr id="629" name="Google Shape;629;p28"/>
            <p:cNvSpPr txBox="1"/>
            <p:nvPr/>
          </p:nvSpPr>
          <p:spPr>
            <a:xfrm>
              <a:off x="3570934"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Livvic"/>
                  <a:ea typeface="Livvic"/>
                  <a:cs typeface="Livvic"/>
                  <a:sym typeface="Livvic"/>
                </a:rPr>
                <a:t>Galerie</a:t>
              </a:r>
              <a:endParaRPr sz="1600" b="1" dirty="0">
                <a:solidFill>
                  <a:schemeClr val="dk1"/>
                </a:solidFill>
                <a:latin typeface="Livvic"/>
                <a:ea typeface="Livvic"/>
                <a:cs typeface="Livvic"/>
                <a:sym typeface="Livvic"/>
              </a:endParaRPr>
            </a:p>
          </p:txBody>
        </p:sp>
      </p:grpSp>
      <p:grpSp>
        <p:nvGrpSpPr>
          <p:cNvPr id="641" name="Google Shape;641;p28"/>
          <p:cNvGrpSpPr/>
          <p:nvPr/>
        </p:nvGrpSpPr>
        <p:grpSpPr>
          <a:xfrm>
            <a:off x="6347736" y="2712163"/>
            <a:ext cx="2008537" cy="1721632"/>
            <a:chOff x="6422304" y="2712163"/>
            <a:chExt cx="2008537" cy="1721632"/>
          </a:xfrm>
        </p:grpSpPr>
        <p:sp>
          <p:nvSpPr>
            <p:cNvPr id="643" name="Google Shape;643;p28"/>
            <p:cNvSpPr txBox="1"/>
            <p:nvPr/>
          </p:nvSpPr>
          <p:spPr>
            <a:xfrm>
              <a:off x="6422304"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ivvic"/>
                <a:ea typeface="Livvic"/>
                <a:cs typeface="Livvic"/>
                <a:sym typeface="Livvic"/>
              </a:endParaRPr>
            </a:p>
          </p:txBody>
        </p:sp>
        <p:sp>
          <p:nvSpPr>
            <p:cNvPr id="627" name="Google Shape;627;p28"/>
            <p:cNvSpPr txBox="1"/>
            <p:nvPr/>
          </p:nvSpPr>
          <p:spPr>
            <a:xfrm>
              <a:off x="6422341"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Réservation</a:t>
              </a:r>
              <a:endParaRPr sz="1800" b="1" dirty="0">
                <a:solidFill>
                  <a:schemeClr val="dk1"/>
                </a:solidFill>
                <a:latin typeface="Livvic"/>
                <a:ea typeface="Livvic"/>
                <a:cs typeface="Livvic"/>
                <a:sym typeface="Livvic"/>
              </a:endParaRPr>
            </a:p>
          </p:txBody>
        </p:sp>
      </p:grpSp>
      <p:sp>
        <p:nvSpPr>
          <p:cNvPr id="20" name="ZoneTexte 19">
            <a:extLst>
              <a:ext uri="{FF2B5EF4-FFF2-40B4-BE49-F238E27FC236}">
                <a16:creationId xmlns:a16="http://schemas.microsoft.com/office/drawing/2014/main" id="{003A46B0-0C63-4F01-9BD4-80E459F7A929}"/>
              </a:ext>
            </a:extLst>
          </p:cNvPr>
          <p:cNvSpPr txBox="1"/>
          <p:nvPr/>
        </p:nvSpPr>
        <p:spPr>
          <a:xfrm>
            <a:off x="298365" y="3697895"/>
            <a:ext cx="2686635" cy="523220"/>
          </a:xfrm>
          <a:prstGeom prst="rect">
            <a:avLst/>
          </a:prstGeom>
          <a:noFill/>
        </p:spPr>
        <p:txBody>
          <a:bodyPr wrap="square">
            <a:spAutoFit/>
          </a:bodyPr>
          <a:lstStyle/>
          <a:p>
            <a:pPr algn="ctr"/>
            <a:r>
              <a:rPr lang="fr-FR" dirty="0">
                <a:solidFill>
                  <a:schemeClr val="dk1"/>
                </a:solidFill>
                <a:latin typeface="Livvic"/>
              </a:rPr>
              <a:t>Présentation de l'hôtel et </a:t>
            </a:r>
          </a:p>
          <a:p>
            <a:pPr algn="ctr"/>
            <a:r>
              <a:rPr lang="fr-FR" dirty="0">
                <a:solidFill>
                  <a:schemeClr val="dk1"/>
                </a:solidFill>
                <a:latin typeface="Livvic"/>
              </a:rPr>
              <a:t>sa localisation</a:t>
            </a:r>
          </a:p>
        </p:txBody>
      </p:sp>
      <p:sp>
        <p:nvSpPr>
          <p:cNvPr id="22" name="ZoneTexte 21">
            <a:extLst>
              <a:ext uri="{FF2B5EF4-FFF2-40B4-BE49-F238E27FC236}">
                <a16:creationId xmlns:a16="http://schemas.microsoft.com/office/drawing/2014/main" id="{0F3D943F-0702-4ADD-8467-AE34493C2C5C}"/>
              </a:ext>
            </a:extLst>
          </p:cNvPr>
          <p:cNvSpPr txBox="1"/>
          <p:nvPr/>
        </p:nvSpPr>
        <p:spPr>
          <a:xfrm>
            <a:off x="3094278" y="3697895"/>
            <a:ext cx="3037297" cy="523220"/>
          </a:xfrm>
          <a:prstGeom prst="rect">
            <a:avLst/>
          </a:prstGeom>
          <a:noFill/>
        </p:spPr>
        <p:txBody>
          <a:bodyPr wrap="square">
            <a:spAutoFit/>
          </a:bodyPr>
          <a:lstStyle/>
          <a:p>
            <a:pPr algn="ctr"/>
            <a:r>
              <a:rPr lang="fr-FR" dirty="0">
                <a:solidFill>
                  <a:schemeClr val="dk1"/>
                </a:solidFill>
                <a:latin typeface="Livvic"/>
              </a:rPr>
              <a:t>Mise en valeur des caractéristiques et des services offerts</a:t>
            </a:r>
          </a:p>
        </p:txBody>
      </p:sp>
      <p:sp>
        <p:nvSpPr>
          <p:cNvPr id="24" name="ZoneTexte 23">
            <a:extLst>
              <a:ext uri="{FF2B5EF4-FFF2-40B4-BE49-F238E27FC236}">
                <a16:creationId xmlns:a16="http://schemas.microsoft.com/office/drawing/2014/main" id="{4340F36C-3023-44A8-88B9-8BB264B9754E}"/>
              </a:ext>
            </a:extLst>
          </p:cNvPr>
          <p:cNvSpPr txBox="1"/>
          <p:nvPr/>
        </p:nvSpPr>
        <p:spPr>
          <a:xfrm>
            <a:off x="6055960" y="3482451"/>
            <a:ext cx="3180301" cy="738664"/>
          </a:xfrm>
          <a:prstGeom prst="rect">
            <a:avLst/>
          </a:prstGeom>
          <a:noFill/>
        </p:spPr>
        <p:txBody>
          <a:bodyPr wrap="square">
            <a:spAutoFit/>
          </a:bodyPr>
          <a:lstStyle/>
          <a:p>
            <a:endParaRPr lang="fr-FR" dirty="0"/>
          </a:p>
          <a:p>
            <a:pPr algn="ctr"/>
            <a:r>
              <a:rPr lang="fr-FR" dirty="0">
                <a:solidFill>
                  <a:schemeClr val="dk1"/>
                </a:solidFill>
                <a:latin typeface="Livvic"/>
              </a:rPr>
              <a:t>Appel à l'action pour effectuer </a:t>
            </a:r>
          </a:p>
          <a:p>
            <a:pPr algn="ctr"/>
            <a:r>
              <a:rPr lang="fr-FR" dirty="0">
                <a:solidFill>
                  <a:schemeClr val="dk1"/>
                </a:solidFill>
                <a:latin typeface="Livvic"/>
              </a:rPr>
              <a:t>une réservation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4"/>
                                        </p:tgtEl>
                                        <p:attrNameLst>
                                          <p:attrName>style.visibility</p:attrName>
                                        </p:attrNameLst>
                                      </p:cBhvr>
                                      <p:to>
                                        <p:strVal val="visible"/>
                                      </p:to>
                                    </p:set>
                                    <p:animEffect transition="in" filter="fade">
                                      <p:cBhvr>
                                        <p:cTn id="7" dur="500"/>
                                        <p:tgtEl>
                                          <p:spTgt spid="6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5"/>
                                        </p:tgtEl>
                                        <p:attrNameLst>
                                          <p:attrName>style.visibility</p:attrName>
                                        </p:attrNameLst>
                                      </p:cBhvr>
                                      <p:to>
                                        <p:strVal val="visible"/>
                                      </p:to>
                                    </p:set>
                                    <p:animEffect transition="in" filter="fade">
                                      <p:cBhvr>
                                        <p:cTn id="12" dur="500"/>
                                        <p:tgtEl>
                                          <p:spTgt spid="6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0"/>
                                        </p:tgtEl>
                                        <p:attrNameLst>
                                          <p:attrName>style.visibility</p:attrName>
                                        </p:attrNameLst>
                                      </p:cBhvr>
                                      <p:to>
                                        <p:strVal val="visible"/>
                                      </p:to>
                                    </p:set>
                                    <p:animEffect transition="in" filter="fade">
                                      <p:cBhvr>
                                        <p:cTn id="17" dur="500"/>
                                        <p:tgtEl>
                                          <p:spTgt spid="630"/>
                                        </p:tgtEl>
                                      </p:cBhvr>
                                    </p:animEffect>
                                  </p:childTnLst>
                                </p:cTn>
                              </p:par>
                              <p:par>
                                <p:cTn id="18" presetID="10" presetClass="entr" presetSubtype="0" fill="hold" nodeType="withEffect">
                                  <p:stCondLst>
                                    <p:cond delay="0"/>
                                  </p:stCondLst>
                                  <p:childTnLst>
                                    <p:set>
                                      <p:cBhvr>
                                        <p:cTn id="19" dur="1" fill="hold">
                                          <p:stCondLst>
                                            <p:cond delay="0"/>
                                          </p:stCondLst>
                                        </p:cTn>
                                        <p:tgtEl>
                                          <p:spTgt spid="634"/>
                                        </p:tgtEl>
                                        <p:attrNameLst>
                                          <p:attrName>style.visibility</p:attrName>
                                        </p:attrNameLst>
                                      </p:cBhvr>
                                      <p:to>
                                        <p:strVal val="visible"/>
                                      </p:to>
                                    </p:set>
                                    <p:animEffect transition="in" filter="fade">
                                      <p:cBhvr>
                                        <p:cTn id="20" dur="500"/>
                                        <p:tgtEl>
                                          <p:spTgt spid="634"/>
                                        </p:tgtEl>
                                      </p:cBhvr>
                                    </p:animEffect>
                                  </p:childTnLst>
                                </p:cTn>
                              </p:par>
                              <p:par>
                                <p:cTn id="21" presetID="10" presetClass="entr" presetSubtype="0" fill="hold" nodeType="withEffect">
                                  <p:stCondLst>
                                    <p:cond delay="0"/>
                                  </p:stCondLst>
                                  <p:childTnLst>
                                    <p:set>
                                      <p:cBhvr>
                                        <p:cTn id="22" dur="1" fill="hold">
                                          <p:stCondLst>
                                            <p:cond delay="0"/>
                                          </p:stCondLst>
                                        </p:cTn>
                                        <p:tgtEl>
                                          <p:spTgt spid="635"/>
                                        </p:tgtEl>
                                        <p:attrNameLst>
                                          <p:attrName>style.visibility</p:attrName>
                                        </p:attrNameLst>
                                      </p:cBhvr>
                                      <p:to>
                                        <p:strVal val="visible"/>
                                      </p:to>
                                    </p:set>
                                    <p:animEffect transition="in" filter="fade">
                                      <p:cBhvr>
                                        <p:cTn id="23" dur="500"/>
                                        <p:tgtEl>
                                          <p:spTgt spid="6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33"/>
                                        </p:tgtEl>
                                        <p:attrNameLst>
                                          <p:attrName>style.visibility</p:attrName>
                                        </p:attrNameLst>
                                      </p:cBhvr>
                                      <p:to>
                                        <p:strVal val="visible"/>
                                      </p:to>
                                    </p:set>
                                    <p:animEffect transition="in" filter="fade">
                                      <p:cBhvr>
                                        <p:cTn id="33" dur="500"/>
                                        <p:tgtEl>
                                          <p:spTgt spid="633"/>
                                        </p:tgtEl>
                                      </p:cBhvr>
                                    </p:animEffect>
                                  </p:childTnLst>
                                </p:cTn>
                              </p:par>
                              <p:par>
                                <p:cTn id="34" presetID="10" presetClass="entr" presetSubtype="0" fill="hold" nodeType="withEffect">
                                  <p:stCondLst>
                                    <p:cond delay="0"/>
                                  </p:stCondLst>
                                  <p:childTnLst>
                                    <p:set>
                                      <p:cBhvr>
                                        <p:cTn id="35" dur="1" fill="hold">
                                          <p:stCondLst>
                                            <p:cond delay="0"/>
                                          </p:stCondLst>
                                        </p:cTn>
                                        <p:tgtEl>
                                          <p:spTgt spid="638"/>
                                        </p:tgtEl>
                                        <p:attrNameLst>
                                          <p:attrName>style.visibility</p:attrName>
                                        </p:attrNameLst>
                                      </p:cBhvr>
                                      <p:to>
                                        <p:strVal val="visible"/>
                                      </p:to>
                                    </p:set>
                                    <p:animEffect transition="in" filter="fade">
                                      <p:cBhvr>
                                        <p:cTn id="36" dur="500"/>
                                        <p:tgtEl>
                                          <p:spTgt spid="638"/>
                                        </p:tgtEl>
                                      </p:cBhvr>
                                    </p:animEffect>
                                  </p:childTnLst>
                                </p:cTn>
                              </p:par>
                              <p:par>
                                <p:cTn id="37" presetID="10" presetClass="entr" presetSubtype="0" fill="hold" nodeType="withEffect">
                                  <p:stCondLst>
                                    <p:cond delay="0"/>
                                  </p:stCondLst>
                                  <p:childTnLst>
                                    <p:set>
                                      <p:cBhvr>
                                        <p:cTn id="38" dur="1" fill="hold">
                                          <p:stCondLst>
                                            <p:cond delay="0"/>
                                          </p:stCondLst>
                                        </p:cTn>
                                        <p:tgtEl>
                                          <p:spTgt spid="628"/>
                                        </p:tgtEl>
                                        <p:attrNameLst>
                                          <p:attrName>style.visibility</p:attrName>
                                        </p:attrNameLst>
                                      </p:cBhvr>
                                      <p:to>
                                        <p:strVal val="visible"/>
                                      </p:to>
                                    </p:set>
                                    <p:animEffect transition="in" filter="fade">
                                      <p:cBhvr>
                                        <p:cTn id="39" dur="500"/>
                                        <p:tgtEl>
                                          <p:spTgt spid="6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26"/>
                                        </p:tgtEl>
                                        <p:attrNameLst>
                                          <p:attrName>style.visibility</p:attrName>
                                        </p:attrNameLst>
                                      </p:cBhvr>
                                      <p:to>
                                        <p:strVal val="visible"/>
                                      </p:to>
                                    </p:set>
                                    <p:animEffect transition="in" filter="fade">
                                      <p:cBhvr>
                                        <p:cTn id="49" dur="500"/>
                                        <p:tgtEl>
                                          <p:spTgt spid="626"/>
                                        </p:tgtEl>
                                      </p:cBhvr>
                                    </p:animEffect>
                                  </p:childTnLst>
                                </p:cTn>
                              </p:par>
                              <p:par>
                                <p:cTn id="50" presetID="10" presetClass="entr" presetSubtype="0" fill="hold" nodeType="withEffect">
                                  <p:stCondLst>
                                    <p:cond delay="0"/>
                                  </p:stCondLst>
                                  <p:childTnLst>
                                    <p:set>
                                      <p:cBhvr>
                                        <p:cTn id="51" dur="1" fill="hold">
                                          <p:stCondLst>
                                            <p:cond delay="0"/>
                                          </p:stCondLst>
                                        </p:cTn>
                                        <p:tgtEl>
                                          <p:spTgt spid="632"/>
                                        </p:tgtEl>
                                        <p:attrNameLst>
                                          <p:attrName>style.visibility</p:attrName>
                                        </p:attrNameLst>
                                      </p:cBhvr>
                                      <p:to>
                                        <p:strVal val="visible"/>
                                      </p:to>
                                    </p:set>
                                    <p:animEffect transition="in" filter="fade">
                                      <p:cBhvr>
                                        <p:cTn id="52" dur="500"/>
                                        <p:tgtEl>
                                          <p:spTgt spid="632"/>
                                        </p:tgtEl>
                                      </p:cBhvr>
                                    </p:animEffect>
                                  </p:childTnLst>
                                </p:cTn>
                              </p:par>
                              <p:par>
                                <p:cTn id="53" presetID="10" presetClass="entr" presetSubtype="0" fill="hold" nodeType="withEffect">
                                  <p:stCondLst>
                                    <p:cond delay="0"/>
                                  </p:stCondLst>
                                  <p:childTnLst>
                                    <p:set>
                                      <p:cBhvr>
                                        <p:cTn id="54" dur="1" fill="hold">
                                          <p:stCondLst>
                                            <p:cond delay="0"/>
                                          </p:stCondLst>
                                        </p:cTn>
                                        <p:tgtEl>
                                          <p:spTgt spid="641"/>
                                        </p:tgtEl>
                                        <p:attrNameLst>
                                          <p:attrName>style.visibility</p:attrName>
                                        </p:attrNameLst>
                                      </p:cBhvr>
                                      <p:to>
                                        <p:strVal val="visible"/>
                                      </p:to>
                                    </p:set>
                                    <p:animEffect transition="in" filter="fade">
                                      <p:cBhvr>
                                        <p:cTn id="55" dur="500"/>
                                        <p:tgtEl>
                                          <p:spTgt spid="64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 grpId="0"/>
      <p:bldP spid="625" grpId="0"/>
      <p:bldP spid="20" grpId="0"/>
      <p:bldP spid="22" grpId="0"/>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28"/>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Plan de navigation :</a:t>
            </a:r>
            <a:endParaRPr dirty="0"/>
          </a:p>
        </p:txBody>
      </p:sp>
      <p:sp>
        <p:nvSpPr>
          <p:cNvPr id="625" name="Google Shape;625;p28"/>
          <p:cNvSpPr txBox="1"/>
          <p:nvPr/>
        </p:nvSpPr>
        <p:spPr>
          <a:xfrm>
            <a:off x="2985000" y="1397500"/>
            <a:ext cx="31803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dk1"/>
                </a:solidFill>
                <a:latin typeface="Carter One"/>
                <a:ea typeface="Carter One"/>
                <a:cs typeface="Carter One"/>
                <a:sym typeface="Carter One"/>
              </a:rPr>
              <a:t>Chambres et Tarifs</a:t>
            </a:r>
            <a:endParaRPr sz="2400" dirty="0">
              <a:solidFill>
                <a:schemeClr val="dk1"/>
              </a:solidFill>
              <a:latin typeface="Carter One"/>
              <a:ea typeface="Carter One"/>
              <a:cs typeface="Carter One"/>
              <a:sym typeface="Carter One"/>
            </a:endParaRPr>
          </a:p>
        </p:txBody>
      </p:sp>
      <p:cxnSp>
        <p:nvCxnSpPr>
          <p:cNvPr id="626" name="Google Shape;626;p28"/>
          <p:cNvCxnSpPr>
            <a:stCxn id="625" idx="3"/>
            <a:endCxn id="627" idx="0"/>
          </p:cNvCxnSpPr>
          <p:nvPr/>
        </p:nvCxnSpPr>
        <p:spPr>
          <a:xfrm>
            <a:off x="6165300" y="1623100"/>
            <a:ext cx="1261200" cy="1089000"/>
          </a:xfrm>
          <a:prstGeom prst="bentConnector2">
            <a:avLst/>
          </a:prstGeom>
          <a:noFill/>
          <a:ln w="28575" cap="flat" cmpd="sng">
            <a:solidFill>
              <a:schemeClr val="dk1"/>
            </a:solidFill>
            <a:prstDash val="solid"/>
            <a:round/>
            <a:headEnd type="none" w="med" len="med"/>
            <a:tailEnd type="none" w="med" len="med"/>
          </a:ln>
        </p:spPr>
      </p:cxnSp>
      <p:cxnSp>
        <p:nvCxnSpPr>
          <p:cNvPr id="628" name="Google Shape;628;p28"/>
          <p:cNvCxnSpPr>
            <a:stCxn id="625" idx="2"/>
            <a:endCxn id="629" idx="0"/>
          </p:cNvCxnSpPr>
          <p:nvPr/>
        </p:nvCxnSpPr>
        <p:spPr>
          <a:xfrm>
            <a:off x="4575150" y="1848700"/>
            <a:ext cx="0" cy="863400"/>
          </a:xfrm>
          <a:prstGeom prst="straightConnector1">
            <a:avLst/>
          </a:prstGeom>
          <a:noFill/>
          <a:ln w="28575" cap="flat" cmpd="sng">
            <a:solidFill>
              <a:schemeClr val="dk1"/>
            </a:solidFill>
            <a:prstDash val="solid"/>
            <a:round/>
            <a:headEnd type="none" w="med" len="med"/>
            <a:tailEnd type="none" w="med" len="med"/>
          </a:ln>
        </p:spPr>
      </p:cxnSp>
      <p:cxnSp>
        <p:nvCxnSpPr>
          <p:cNvPr id="630" name="Google Shape;630;p28"/>
          <p:cNvCxnSpPr>
            <a:stCxn id="625" idx="1"/>
            <a:endCxn id="631" idx="0"/>
          </p:cNvCxnSpPr>
          <p:nvPr/>
        </p:nvCxnSpPr>
        <p:spPr>
          <a:xfrm flipH="1">
            <a:off x="1723800" y="1623100"/>
            <a:ext cx="1261200" cy="1089000"/>
          </a:xfrm>
          <a:prstGeom prst="bentConnector2">
            <a:avLst/>
          </a:prstGeom>
          <a:noFill/>
          <a:ln w="28575" cap="flat" cmpd="sng">
            <a:solidFill>
              <a:schemeClr val="dk1"/>
            </a:solidFill>
            <a:prstDash val="solid"/>
            <a:round/>
            <a:headEnd type="none" w="med" len="med"/>
            <a:tailEnd type="none" w="med" len="med"/>
          </a:ln>
        </p:spPr>
      </p:cxnSp>
      <p:sp>
        <p:nvSpPr>
          <p:cNvPr id="632" name="Google Shape;632;p28"/>
          <p:cNvSpPr/>
          <p:nvPr/>
        </p:nvSpPr>
        <p:spPr>
          <a:xfrm>
            <a:off x="6331375" y="2289813"/>
            <a:ext cx="1890075" cy="908900"/>
          </a:xfrm>
          <a:custGeom>
            <a:avLst/>
            <a:gdLst/>
            <a:ahLst/>
            <a:cxnLst/>
            <a:rect l="l" t="t" r="r" b="b"/>
            <a:pathLst>
              <a:path w="75603" h="36356" extrusionOk="0">
                <a:moveTo>
                  <a:pt x="0" y="31398"/>
                </a:moveTo>
                <a:lnTo>
                  <a:pt x="57425" y="0"/>
                </a:lnTo>
                <a:lnTo>
                  <a:pt x="75603" y="36356"/>
                </a:lnTo>
                <a:close/>
              </a:path>
            </a:pathLst>
          </a:custGeom>
          <a:solidFill>
            <a:schemeClr val="accent3"/>
          </a:solidFill>
          <a:ln>
            <a:noFill/>
          </a:ln>
        </p:spPr>
      </p:sp>
      <p:sp>
        <p:nvSpPr>
          <p:cNvPr id="633" name="Google Shape;633;p28"/>
          <p:cNvSpPr/>
          <p:nvPr/>
        </p:nvSpPr>
        <p:spPr>
          <a:xfrm>
            <a:off x="3635301" y="2372438"/>
            <a:ext cx="2208624" cy="960550"/>
          </a:xfrm>
          <a:custGeom>
            <a:avLst/>
            <a:gdLst/>
            <a:ahLst/>
            <a:cxnLst/>
            <a:rect l="l" t="t" r="r" b="b"/>
            <a:pathLst>
              <a:path w="73538" h="38422" extrusionOk="0">
                <a:moveTo>
                  <a:pt x="73538" y="23962"/>
                </a:moveTo>
                <a:lnTo>
                  <a:pt x="7023" y="38422"/>
                </a:lnTo>
                <a:lnTo>
                  <a:pt x="0" y="0"/>
                </a:lnTo>
                <a:close/>
              </a:path>
            </a:pathLst>
          </a:custGeom>
          <a:solidFill>
            <a:schemeClr val="accent2"/>
          </a:solidFill>
          <a:ln>
            <a:noFill/>
          </a:ln>
        </p:spPr>
      </p:sp>
      <p:sp>
        <p:nvSpPr>
          <p:cNvPr id="634" name="Google Shape;634;p28"/>
          <p:cNvSpPr/>
          <p:nvPr/>
        </p:nvSpPr>
        <p:spPr>
          <a:xfrm>
            <a:off x="783875" y="2341463"/>
            <a:ext cx="1879750" cy="988775"/>
          </a:xfrm>
          <a:custGeom>
            <a:avLst/>
            <a:gdLst/>
            <a:ahLst/>
            <a:cxnLst/>
            <a:rect l="l" t="t" r="r" b="b"/>
            <a:pathLst>
              <a:path w="75190" h="39551" extrusionOk="0">
                <a:moveTo>
                  <a:pt x="0" y="26331"/>
                </a:moveTo>
                <a:lnTo>
                  <a:pt x="51689" y="0"/>
                </a:lnTo>
                <a:lnTo>
                  <a:pt x="75190" y="39551"/>
                </a:lnTo>
                <a:close/>
              </a:path>
            </a:pathLst>
          </a:custGeom>
          <a:solidFill>
            <a:schemeClr val="lt2"/>
          </a:solidFill>
          <a:ln>
            <a:noFill/>
          </a:ln>
        </p:spPr>
      </p:sp>
      <p:grpSp>
        <p:nvGrpSpPr>
          <p:cNvPr id="635" name="Google Shape;635;p28"/>
          <p:cNvGrpSpPr/>
          <p:nvPr/>
        </p:nvGrpSpPr>
        <p:grpSpPr>
          <a:xfrm>
            <a:off x="719433" y="2712163"/>
            <a:ext cx="2008559" cy="1721632"/>
            <a:chOff x="719433" y="2712163"/>
            <a:chExt cx="2008559" cy="1721632"/>
          </a:xfrm>
        </p:grpSpPr>
        <p:sp>
          <p:nvSpPr>
            <p:cNvPr id="636" name="Google Shape;636;p28"/>
            <p:cNvSpPr txBox="1"/>
            <p:nvPr/>
          </p:nvSpPr>
          <p:spPr>
            <a:xfrm>
              <a:off x="719433"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ivvic"/>
                <a:ea typeface="Livvic"/>
                <a:cs typeface="Livvic"/>
                <a:sym typeface="Livvic"/>
              </a:endParaRPr>
            </a:p>
          </p:txBody>
        </p:sp>
        <p:sp>
          <p:nvSpPr>
            <p:cNvPr id="631" name="Google Shape;631;p28"/>
            <p:cNvSpPr txBox="1"/>
            <p:nvPr/>
          </p:nvSpPr>
          <p:spPr>
            <a:xfrm>
              <a:off x="719492"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Description</a:t>
              </a:r>
              <a:endParaRPr sz="1800" b="1" dirty="0">
                <a:solidFill>
                  <a:schemeClr val="dk1"/>
                </a:solidFill>
                <a:latin typeface="Livvic"/>
                <a:ea typeface="Livvic"/>
                <a:cs typeface="Livvic"/>
                <a:sym typeface="Livvic"/>
              </a:endParaRPr>
            </a:p>
          </p:txBody>
        </p:sp>
      </p:grpSp>
      <p:grpSp>
        <p:nvGrpSpPr>
          <p:cNvPr id="638" name="Google Shape;638;p28"/>
          <p:cNvGrpSpPr/>
          <p:nvPr/>
        </p:nvGrpSpPr>
        <p:grpSpPr>
          <a:xfrm>
            <a:off x="3570869" y="2712163"/>
            <a:ext cx="2008565" cy="1721632"/>
            <a:chOff x="3570869" y="2712163"/>
            <a:chExt cx="2008565" cy="1721632"/>
          </a:xfrm>
        </p:grpSpPr>
        <p:sp>
          <p:nvSpPr>
            <p:cNvPr id="640" name="Google Shape;640;p28"/>
            <p:cNvSpPr txBox="1"/>
            <p:nvPr/>
          </p:nvSpPr>
          <p:spPr>
            <a:xfrm>
              <a:off x="3570869"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ivvic"/>
                <a:ea typeface="Livvic"/>
                <a:cs typeface="Livvic"/>
                <a:sym typeface="Livvic"/>
              </a:endParaRPr>
            </a:p>
          </p:txBody>
        </p:sp>
        <p:sp>
          <p:nvSpPr>
            <p:cNvPr id="629" name="Google Shape;629;p28"/>
            <p:cNvSpPr txBox="1"/>
            <p:nvPr/>
          </p:nvSpPr>
          <p:spPr>
            <a:xfrm>
              <a:off x="3570934"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Equipements</a:t>
              </a:r>
              <a:endParaRPr sz="1800" b="1" dirty="0">
                <a:solidFill>
                  <a:schemeClr val="dk1"/>
                </a:solidFill>
                <a:latin typeface="Livvic"/>
                <a:ea typeface="Livvic"/>
                <a:cs typeface="Livvic"/>
                <a:sym typeface="Livvic"/>
              </a:endParaRPr>
            </a:p>
          </p:txBody>
        </p:sp>
      </p:grpSp>
      <p:grpSp>
        <p:nvGrpSpPr>
          <p:cNvPr id="641" name="Google Shape;641;p28"/>
          <p:cNvGrpSpPr/>
          <p:nvPr/>
        </p:nvGrpSpPr>
        <p:grpSpPr>
          <a:xfrm>
            <a:off x="6422304" y="2712163"/>
            <a:ext cx="2008537" cy="1721632"/>
            <a:chOff x="6422304" y="2712163"/>
            <a:chExt cx="2008537" cy="1721632"/>
          </a:xfrm>
        </p:grpSpPr>
        <p:sp>
          <p:nvSpPr>
            <p:cNvPr id="643" name="Google Shape;643;p28"/>
            <p:cNvSpPr txBox="1"/>
            <p:nvPr/>
          </p:nvSpPr>
          <p:spPr>
            <a:xfrm>
              <a:off x="6422304"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ivvic"/>
                <a:ea typeface="Livvic"/>
                <a:cs typeface="Livvic"/>
                <a:sym typeface="Livvic"/>
              </a:endParaRPr>
            </a:p>
          </p:txBody>
        </p:sp>
        <p:sp>
          <p:nvSpPr>
            <p:cNvPr id="627" name="Google Shape;627;p28"/>
            <p:cNvSpPr txBox="1"/>
            <p:nvPr/>
          </p:nvSpPr>
          <p:spPr>
            <a:xfrm>
              <a:off x="6422341"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Tarifs</a:t>
              </a:r>
              <a:endParaRPr sz="1800" b="1" dirty="0">
                <a:solidFill>
                  <a:schemeClr val="dk1"/>
                </a:solidFill>
                <a:latin typeface="Livvic"/>
                <a:ea typeface="Livvic"/>
                <a:cs typeface="Livvic"/>
                <a:sym typeface="Livvic"/>
              </a:endParaRPr>
            </a:p>
          </p:txBody>
        </p:sp>
      </p:grpSp>
      <p:sp>
        <p:nvSpPr>
          <p:cNvPr id="20" name="ZoneTexte 19">
            <a:extLst>
              <a:ext uri="{FF2B5EF4-FFF2-40B4-BE49-F238E27FC236}">
                <a16:creationId xmlns:a16="http://schemas.microsoft.com/office/drawing/2014/main" id="{DD9858A1-BDD0-4E16-B7CE-DCA458393795}"/>
              </a:ext>
            </a:extLst>
          </p:cNvPr>
          <p:cNvSpPr txBox="1"/>
          <p:nvPr/>
        </p:nvSpPr>
        <p:spPr>
          <a:xfrm>
            <a:off x="-111272" y="3696513"/>
            <a:ext cx="3669909" cy="738664"/>
          </a:xfrm>
          <a:prstGeom prst="rect">
            <a:avLst/>
          </a:prstGeom>
          <a:noFill/>
        </p:spPr>
        <p:txBody>
          <a:bodyPr wrap="square">
            <a:spAutoFit/>
          </a:bodyPr>
          <a:lstStyle/>
          <a:p>
            <a:pPr algn="ctr"/>
            <a:r>
              <a:rPr lang="fr-FR" dirty="0">
                <a:solidFill>
                  <a:schemeClr val="dk1"/>
                </a:solidFill>
                <a:latin typeface="Livvic"/>
              </a:rPr>
              <a:t>Description détaillée des différents chambres</a:t>
            </a:r>
          </a:p>
          <a:p>
            <a:endParaRPr lang="fr-FR" dirty="0"/>
          </a:p>
        </p:txBody>
      </p:sp>
      <p:sp>
        <p:nvSpPr>
          <p:cNvPr id="22" name="ZoneTexte 21">
            <a:extLst>
              <a:ext uri="{FF2B5EF4-FFF2-40B4-BE49-F238E27FC236}">
                <a16:creationId xmlns:a16="http://schemas.microsoft.com/office/drawing/2014/main" id="{F34A5FB8-359A-4FF7-8BC4-F9185D12395C}"/>
              </a:ext>
            </a:extLst>
          </p:cNvPr>
          <p:cNvSpPr txBox="1"/>
          <p:nvPr/>
        </p:nvSpPr>
        <p:spPr>
          <a:xfrm>
            <a:off x="3247028" y="3710298"/>
            <a:ext cx="3084347" cy="523220"/>
          </a:xfrm>
          <a:prstGeom prst="rect">
            <a:avLst/>
          </a:prstGeom>
          <a:noFill/>
        </p:spPr>
        <p:txBody>
          <a:bodyPr wrap="square">
            <a:spAutoFit/>
          </a:bodyPr>
          <a:lstStyle/>
          <a:p>
            <a:pPr algn="ctr"/>
            <a:r>
              <a:rPr lang="fr-FR" dirty="0">
                <a:solidFill>
                  <a:schemeClr val="dk1"/>
                </a:solidFill>
                <a:latin typeface="Livvic"/>
              </a:rPr>
              <a:t>Informations sur les équipements inclus dans chaque chambre</a:t>
            </a:r>
          </a:p>
        </p:txBody>
      </p:sp>
      <p:sp>
        <p:nvSpPr>
          <p:cNvPr id="24" name="ZoneTexte 23">
            <a:extLst>
              <a:ext uri="{FF2B5EF4-FFF2-40B4-BE49-F238E27FC236}">
                <a16:creationId xmlns:a16="http://schemas.microsoft.com/office/drawing/2014/main" id="{34355E62-429D-46B3-95F3-4104F7E233A6}"/>
              </a:ext>
            </a:extLst>
          </p:cNvPr>
          <p:cNvSpPr txBox="1"/>
          <p:nvPr/>
        </p:nvSpPr>
        <p:spPr>
          <a:xfrm>
            <a:off x="6331375" y="3664882"/>
            <a:ext cx="2490479" cy="738664"/>
          </a:xfrm>
          <a:prstGeom prst="rect">
            <a:avLst/>
          </a:prstGeom>
          <a:noFill/>
        </p:spPr>
        <p:txBody>
          <a:bodyPr wrap="square">
            <a:spAutoFit/>
          </a:bodyPr>
          <a:lstStyle/>
          <a:p>
            <a:pPr algn="ctr"/>
            <a:r>
              <a:rPr lang="fr-FR" dirty="0">
                <a:solidFill>
                  <a:schemeClr val="dk1"/>
                </a:solidFill>
                <a:latin typeface="Livvic"/>
              </a:rPr>
              <a:t>Affichage des tarifs et des offres spéciales</a:t>
            </a:r>
          </a:p>
          <a:p>
            <a:endParaRPr lang="fr-FR" dirty="0"/>
          </a:p>
        </p:txBody>
      </p:sp>
    </p:spTree>
    <p:extLst>
      <p:ext uri="{BB962C8B-B14F-4D97-AF65-F5344CB8AC3E}">
        <p14:creationId xmlns:p14="http://schemas.microsoft.com/office/powerpoint/2010/main" val="116276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4"/>
                                        </p:tgtEl>
                                        <p:attrNameLst>
                                          <p:attrName>style.visibility</p:attrName>
                                        </p:attrNameLst>
                                      </p:cBhvr>
                                      <p:to>
                                        <p:strVal val="visible"/>
                                      </p:to>
                                    </p:set>
                                    <p:animEffect transition="in" filter="fade">
                                      <p:cBhvr>
                                        <p:cTn id="7" dur="500"/>
                                        <p:tgtEl>
                                          <p:spTgt spid="6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5"/>
                                        </p:tgtEl>
                                        <p:attrNameLst>
                                          <p:attrName>style.visibility</p:attrName>
                                        </p:attrNameLst>
                                      </p:cBhvr>
                                      <p:to>
                                        <p:strVal val="visible"/>
                                      </p:to>
                                    </p:set>
                                    <p:animEffect transition="in" filter="fade">
                                      <p:cBhvr>
                                        <p:cTn id="12" dur="500"/>
                                        <p:tgtEl>
                                          <p:spTgt spid="6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0"/>
                                        </p:tgtEl>
                                        <p:attrNameLst>
                                          <p:attrName>style.visibility</p:attrName>
                                        </p:attrNameLst>
                                      </p:cBhvr>
                                      <p:to>
                                        <p:strVal val="visible"/>
                                      </p:to>
                                    </p:set>
                                    <p:animEffect transition="in" filter="fade">
                                      <p:cBhvr>
                                        <p:cTn id="17" dur="500"/>
                                        <p:tgtEl>
                                          <p:spTgt spid="630"/>
                                        </p:tgtEl>
                                      </p:cBhvr>
                                    </p:animEffect>
                                  </p:childTnLst>
                                </p:cTn>
                              </p:par>
                              <p:par>
                                <p:cTn id="18" presetID="10" presetClass="entr" presetSubtype="0" fill="hold" nodeType="withEffect">
                                  <p:stCondLst>
                                    <p:cond delay="0"/>
                                  </p:stCondLst>
                                  <p:childTnLst>
                                    <p:set>
                                      <p:cBhvr>
                                        <p:cTn id="19" dur="1" fill="hold">
                                          <p:stCondLst>
                                            <p:cond delay="0"/>
                                          </p:stCondLst>
                                        </p:cTn>
                                        <p:tgtEl>
                                          <p:spTgt spid="634"/>
                                        </p:tgtEl>
                                        <p:attrNameLst>
                                          <p:attrName>style.visibility</p:attrName>
                                        </p:attrNameLst>
                                      </p:cBhvr>
                                      <p:to>
                                        <p:strVal val="visible"/>
                                      </p:to>
                                    </p:set>
                                    <p:animEffect transition="in" filter="fade">
                                      <p:cBhvr>
                                        <p:cTn id="20" dur="500"/>
                                        <p:tgtEl>
                                          <p:spTgt spid="634"/>
                                        </p:tgtEl>
                                      </p:cBhvr>
                                    </p:animEffect>
                                  </p:childTnLst>
                                </p:cTn>
                              </p:par>
                              <p:par>
                                <p:cTn id="21" presetID="10" presetClass="entr" presetSubtype="0" fill="hold" nodeType="withEffect">
                                  <p:stCondLst>
                                    <p:cond delay="0"/>
                                  </p:stCondLst>
                                  <p:childTnLst>
                                    <p:set>
                                      <p:cBhvr>
                                        <p:cTn id="22" dur="1" fill="hold">
                                          <p:stCondLst>
                                            <p:cond delay="0"/>
                                          </p:stCondLst>
                                        </p:cTn>
                                        <p:tgtEl>
                                          <p:spTgt spid="635"/>
                                        </p:tgtEl>
                                        <p:attrNameLst>
                                          <p:attrName>style.visibility</p:attrName>
                                        </p:attrNameLst>
                                      </p:cBhvr>
                                      <p:to>
                                        <p:strVal val="visible"/>
                                      </p:to>
                                    </p:set>
                                    <p:animEffect transition="in" filter="fade">
                                      <p:cBhvr>
                                        <p:cTn id="23" dur="500"/>
                                        <p:tgtEl>
                                          <p:spTgt spid="6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28"/>
                                        </p:tgtEl>
                                        <p:attrNameLst>
                                          <p:attrName>style.visibility</p:attrName>
                                        </p:attrNameLst>
                                      </p:cBhvr>
                                      <p:to>
                                        <p:strVal val="visible"/>
                                      </p:to>
                                    </p:set>
                                    <p:animEffect transition="in" filter="fade">
                                      <p:cBhvr>
                                        <p:cTn id="33" dur="500"/>
                                        <p:tgtEl>
                                          <p:spTgt spid="628"/>
                                        </p:tgtEl>
                                      </p:cBhvr>
                                    </p:animEffect>
                                  </p:childTnLst>
                                </p:cTn>
                              </p:par>
                              <p:par>
                                <p:cTn id="34" presetID="10" presetClass="entr" presetSubtype="0" fill="hold" nodeType="withEffect">
                                  <p:stCondLst>
                                    <p:cond delay="0"/>
                                  </p:stCondLst>
                                  <p:childTnLst>
                                    <p:set>
                                      <p:cBhvr>
                                        <p:cTn id="35" dur="1" fill="hold">
                                          <p:stCondLst>
                                            <p:cond delay="0"/>
                                          </p:stCondLst>
                                        </p:cTn>
                                        <p:tgtEl>
                                          <p:spTgt spid="633"/>
                                        </p:tgtEl>
                                        <p:attrNameLst>
                                          <p:attrName>style.visibility</p:attrName>
                                        </p:attrNameLst>
                                      </p:cBhvr>
                                      <p:to>
                                        <p:strVal val="visible"/>
                                      </p:to>
                                    </p:set>
                                    <p:animEffect transition="in" filter="fade">
                                      <p:cBhvr>
                                        <p:cTn id="36" dur="500"/>
                                        <p:tgtEl>
                                          <p:spTgt spid="633"/>
                                        </p:tgtEl>
                                      </p:cBhvr>
                                    </p:animEffect>
                                  </p:childTnLst>
                                </p:cTn>
                              </p:par>
                              <p:par>
                                <p:cTn id="37" presetID="10" presetClass="entr" presetSubtype="0" fill="hold" nodeType="withEffect">
                                  <p:stCondLst>
                                    <p:cond delay="0"/>
                                  </p:stCondLst>
                                  <p:childTnLst>
                                    <p:set>
                                      <p:cBhvr>
                                        <p:cTn id="38" dur="1" fill="hold">
                                          <p:stCondLst>
                                            <p:cond delay="0"/>
                                          </p:stCondLst>
                                        </p:cTn>
                                        <p:tgtEl>
                                          <p:spTgt spid="638"/>
                                        </p:tgtEl>
                                        <p:attrNameLst>
                                          <p:attrName>style.visibility</p:attrName>
                                        </p:attrNameLst>
                                      </p:cBhvr>
                                      <p:to>
                                        <p:strVal val="visible"/>
                                      </p:to>
                                    </p:set>
                                    <p:animEffect transition="in" filter="fade">
                                      <p:cBhvr>
                                        <p:cTn id="39" dur="500"/>
                                        <p:tgtEl>
                                          <p:spTgt spid="63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26"/>
                                        </p:tgtEl>
                                        <p:attrNameLst>
                                          <p:attrName>style.visibility</p:attrName>
                                        </p:attrNameLst>
                                      </p:cBhvr>
                                      <p:to>
                                        <p:strVal val="visible"/>
                                      </p:to>
                                    </p:set>
                                    <p:animEffect transition="in" filter="fade">
                                      <p:cBhvr>
                                        <p:cTn id="49" dur="500"/>
                                        <p:tgtEl>
                                          <p:spTgt spid="626"/>
                                        </p:tgtEl>
                                      </p:cBhvr>
                                    </p:animEffect>
                                  </p:childTnLst>
                                </p:cTn>
                              </p:par>
                              <p:par>
                                <p:cTn id="50" presetID="10" presetClass="entr" presetSubtype="0" fill="hold" nodeType="withEffect">
                                  <p:stCondLst>
                                    <p:cond delay="0"/>
                                  </p:stCondLst>
                                  <p:childTnLst>
                                    <p:set>
                                      <p:cBhvr>
                                        <p:cTn id="51" dur="1" fill="hold">
                                          <p:stCondLst>
                                            <p:cond delay="0"/>
                                          </p:stCondLst>
                                        </p:cTn>
                                        <p:tgtEl>
                                          <p:spTgt spid="641"/>
                                        </p:tgtEl>
                                        <p:attrNameLst>
                                          <p:attrName>style.visibility</p:attrName>
                                        </p:attrNameLst>
                                      </p:cBhvr>
                                      <p:to>
                                        <p:strVal val="visible"/>
                                      </p:to>
                                    </p:set>
                                    <p:animEffect transition="in" filter="fade">
                                      <p:cBhvr>
                                        <p:cTn id="52" dur="500"/>
                                        <p:tgtEl>
                                          <p:spTgt spid="641"/>
                                        </p:tgtEl>
                                      </p:cBhvr>
                                    </p:animEffect>
                                  </p:childTnLst>
                                </p:cTn>
                              </p:par>
                              <p:par>
                                <p:cTn id="53" presetID="10" presetClass="entr" presetSubtype="0" fill="hold" nodeType="withEffect">
                                  <p:stCondLst>
                                    <p:cond delay="0"/>
                                  </p:stCondLst>
                                  <p:childTnLst>
                                    <p:set>
                                      <p:cBhvr>
                                        <p:cTn id="54" dur="1" fill="hold">
                                          <p:stCondLst>
                                            <p:cond delay="0"/>
                                          </p:stCondLst>
                                        </p:cTn>
                                        <p:tgtEl>
                                          <p:spTgt spid="632"/>
                                        </p:tgtEl>
                                        <p:attrNameLst>
                                          <p:attrName>style.visibility</p:attrName>
                                        </p:attrNameLst>
                                      </p:cBhvr>
                                      <p:to>
                                        <p:strVal val="visible"/>
                                      </p:to>
                                    </p:set>
                                    <p:animEffect transition="in" filter="fade">
                                      <p:cBhvr>
                                        <p:cTn id="55" dur="500"/>
                                        <p:tgtEl>
                                          <p:spTgt spid="63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 grpId="0"/>
      <p:bldP spid="625" grpId="0"/>
      <p:bldP spid="20" grpId="0"/>
      <p:bldP spid="22"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body" idx="1"/>
          </p:nvPr>
        </p:nvSpPr>
        <p:spPr>
          <a:xfrm>
            <a:off x="717757" y="1287090"/>
            <a:ext cx="7717500" cy="3481200"/>
          </a:xfrm>
          <a:prstGeom prst="rect">
            <a:avLst/>
          </a:prstGeom>
        </p:spPr>
        <p:txBody>
          <a:bodyPr spcFirstLastPara="1" wrap="square" lIns="91425" tIns="91425" rIns="91425" bIns="91425" anchor="t" anchorCtr="0">
            <a:noAutofit/>
          </a:bodyPr>
          <a:lstStyle/>
          <a:p>
            <a:pPr marL="152400" indent="0">
              <a:lnSpc>
                <a:spcPct val="115000"/>
              </a:lnSpc>
              <a:buNone/>
            </a:pPr>
            <a:r>
              <a:rPr lang="fr-FR" sz="1600" b="1" dirty="0">
                <a:solidFill>
                  <a:schemeClr val="bg2">
                    <a:lumMod val="25000"/>
                  </a:schemeClr>
                </a:solidFill>
                <a:latin typeface="Berlin Sans FB Demi" panose="020E0802020502020306" pitchFamily="34" charset="0"/>
              </a:rPr>
              <a:t>Présentation de l’organisme d’accueil :</a:t>
            </a:r>
          </a:p>
        </p:txBody>
      </p:sp>
      <p:sp>
        <p:nvSpPr>
          <p:cNvPr id="92" name="Google Shape;92;p16"/>
          <p:cNvSpPr txBox="1">
            <a:spLocks noGrp="1"/>
          </p:cNvSpPr>
          <p:nvPr>
            <p:ph type="title"/>
          </p:nvPr>
        </p:nvSpPr>
        <p:spPr>
          <a:xfrm>
            <a:off x="1093832" y="57553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accent2">
                    <a:lumMod val="75000"/>
                  </a:schemeClr>
                </a:solidFill>
              </a:rPr>
              <a:t>Contexte G</a:t>
            </a:r>
            <a:r>
              <a:rPr lang="fr-FR" sz="2400" dirty="0">
                <a:solidFill>
                  <a:schemeClr val="accent2">
                    <a:lumMod val="75000"/>
                  </a:schemeClr>
                </a:solidFill>
              </a:rPr>
              <a:t>éné</a:t>
            </a:r>
            <a:r>
              <a:rPr lang="en-ZA" sz="2400" dirty="0">
                <a:solidFill>
                  <a:schemeClr val="accent2">
                    <a:lumMod val="75000"/>
                  </a:schemeClr>
                </a:solidFill>
              </a:rPr>
              <a:t>ral de projet</a:t>
            </a:r>
            <a:endParaRPr lang="de-DE" sz="2400" b="0" dirty="0">
              <a:solidFill>
                <a:schemeClr val="accent2">
                  <a:lumMod val="75000"/>
                </a:schemeClr>
              </a:solidFill>
            </a:endParaRPr>
          </a:p>
        </p:txBody>
      </p:sp>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17" name="Google Shape;1134;p36">
            <a:extLst>
              <a:ext uri="{FF2B5EF4-FFF2-40B4-BE49-F238E27FC236}">
                <a16:creationId xmlns:a16="http://schemas.microsoft.com/office/drawing/2014/main" id="{1BE02B57-DCB8-49D6-9B32-DAE11FFF0C93}"/>
              </a:ext>
            </a:extLst>
          </p:cNvPr>
          <p:cNvCxnSpPr>
            <a:cxnSpLocks/>
          </p:cNvCxnSpPr>
          <p:nvPr/>
        </p:nvCxnSpPr>
        <p:spPr>
          <a:xfrm rot="10800000" flipV="1">
            <a:off x="1794367" y="2120592"/>
            <a:ext cx="1302993" cy="464233"/>
          </a:xfrm>
          <a:prstGeom prst="bentConnector3">
            <a:avLst>
              <a:gd name="adj1" fmla="val 41813"/>
            </a:avLst>
          </a:prstGeom>
          <a:noFill/>
          <a:ln w="28575" cap="flat" cmpd="sng">
            <a:solidFill>
              <a:schemeClr val="dk1"/>
            </a:solidFill>
            <a:prstDash val="solid"/>
            <a:round/>
            <a:headEnd type="none" w="med" len="med"/>
            <a:tailEnd type="none" w="med" len="med"/>
          </a:ln>
        </p:spPr>
      </p:cxnSp>
      <p:cxnSp>
        <p:nvCxnSpPr>
          <p:cNvPr id="18" name="Google Shape;1137;p36">
            <a:extLst>
              <a:ext uri="{FF2B5EF4-FFF2-40B4-BE49-F238E27FC236}">
                <a16:creationId xmlns:a16="http://schemas.microsoft.com/office/drawing/2014/main" id="{FE38F557-3CBF-4A09-97C2-4BFB32402940}"/>
              </a:ext>
            </a:extLst>
          </p:cNvPr>
          <p:cNvCxnSpPr>
            <a:cxnSpLocks/>
          </p:cNvCxnSpPr>
          <p:nvPr/>
        </p:nvCxnSpPr>
        <p:spPr>
          <a:xfrm rot="5400000">
            <a:off x="2958213" y="2989903"/>
            <a:ext cx="1872000" cy="720000"/>
          </a:xfrm>
          <a:prstGeom prst="bentConnector3">
            <a:avLst>
              <a:gd name="adj1" fmla="val 50000"/>
            </a:avLst>
          </a:prstGeom>
          <a:noFill/>
          <a:ln w="28575" cap="flat" cmpd="sng">
            <a:solidFill>
              <a:schemeClr val="dk1"/>
            </a:solidFill>
            <a:prstDash val="solid"/>
            <a:round/>
            <a:headEnd type="none" w="med" len="med"/>
            <a:tailEnd type="none" w="med" len="med"/>
          </a:ln>
        </p:spPr>
      </p:cxnSp>
      <p:cxnSp>
        <p:nvCxnSpPr>
          <p:cNvPr id="19" name="Google Shape;1139;p36">
            <a:extLst>
              <a:ext uri="{FF2B5EF4-FFF2-40B4-BE49-F238E27FC236}">
                <a16:creationId xmlns:a16="http://schemas.microsoft.com/office/drawing/2014/main" id="{B85A9324-1061-4046-822E-BD45070D9053}"/>
              </a:ext>
            </a:extLst>
          </p:cNvPr>
          <p:cNvCxnSpPr>
            <a:cxnSpLocks/>
            <a:endCxn id="95" idx="1"/>
          </p:cNvCxnSpPr>
          <p:nvPr/>
        </p:nvCxnSpPr>
        <p:spPr>
          <a:xfrm>
            <a:off x="5440205" y="2078315"/>
            <a:ext cx="1187937" cy="493435"/>
          </a:xfrm>
          <a:prstGeom prst="bentConnector3">
            <a:avLst>
              <a:gd name="adj1" fmla="val 50000"/>
            </a:avLst>
          </a:prstGeom>
          <a:noFill/>
          <a:ln w="28575" cap="flat" cmpd="sng">
            <a:solidFill>
              <a:schemeClr val="dk1"/>
            </a:solidFill>
            <a:prstDash val="solid"/>
            <a:round/>
            <a:headEnd type="none" w="med" len="med"/>
            <a:tailEnd type="none" w="med" len="med"/>
          </a:ln>
        </p:spPr>
      </p:cxnSp>
      <p:grpSp>
        <p:nvGrpSpPr>
          <p:cNvPr id="21" name="Google Shape;1142;p36">
            <a:extLst>
              <a:ext uri="{FF2B5EF4-FFF2-40B4-BE49-F238E27FC236}">
                <a16:creationId xmlns:a16="http://schemas.microsoft.com/office/drawing/2014/main" id="{DCB8ABFD-5EFA-4BD7-8939-44588115A641}"/>
              </a:ext>
            </a:extLst>
          </p:cNvPr>
          <p:cNvGrpSpPr/>
          <p:nvPr/>
        </p:nvGrpSpPr>
        <p:grpSpPr>
          <a:xfrm>
            <a:off x="3062847" y="1837804"/>
            <a:ext cx="2469273" cy="597899"/>
            <a:chOff x="3184373" y="1305722"/>
            <a:chExt cx="2775177" cy="606253"/>
          </a:xfrm>
        </p:grpSpPr>
        <p:sp>
          <p:nvSpPr>
            <p:cNvPr id="22" name="Google Shape;1143;p36">
              <a:extLst>
                <a:ext uri="{FF2B5EF4-FFF2-40B4-BE49-F238E27FC236}">
                  <a16:creationId xmlns:a16="http://schemas.microsoft.com/office/drawing/2014/main" id="{B45EDFCC-AC2E-487A-B01E-5E5EEEF8D8B8}"/>
                </a:ext>
              </a:extLst>
            </p:cNvPr>
            <p:cNvSpPr/>
            <p:nvPr/>
          </p:nvSpPr>
          <p:spPr>
            <a:xfrm rot="10800000">
              <a:off x="3184373" y="1305722"/>
              <a:ext cx="2775177" cy="606253"/>
            </a:xfrm>
            <a:custGeom>
              <a:avLst/>
              <a:gdLst/>
              <a:ahLst/>
              <a:cxnLst/>
              <a:rect l="l" t="t" r="r" b="b"/>
              <a:pathLst>
                <a:path w="43133" h="19856" extrusionOk="0">
                  <a:moveTo>
                    <a:pt x="2738" y="0"/>
                  </a:moveTo>
                  <a:lnTo>
                    <a:pt x="0" y="19856"/>
                  </a:lnTo>
                  <a:lnTo>
                    <a:pt x="43133" y="17117"/>
                  </a:lnTo>
                  <a:lnTo>
                    <a:pt x="42449" y="0"/>
                  </a:lnTo>
                  <a:close/>
                </a:path>
              </a:pathLst>
            </a:custGeom>
            <a:solidFill>
              <a:schemeClr val="lt2"/>
            </a:solidFill>
            <a:ln>
              <a:noFill/>
            </a:ln>
          </p:spPr>
        </p:sp>
        <p:sp>
          <p:nvSpPr>
            <p:cNvPr id="23" name="Google Shape;1135;p36">
              <a:extLst>
                <a:ext uri="{FF2B5EF4-FFF2-40B4-BE49-F238E27FC236}">
                  <a16:creationId xmlns:a16="http://schemas.microsoft.com/office/drawing/2014/main" id="{CC94269C-46A3-4459-B0CF-3C7D88FE453D}"/>
                </a:ext>
              </a:extLst>
            </p:cNvPr>
            <p:cNvSpPr txBox="1"/>
            <p:nvPr/>
          </p:nvSpPr>
          <p:spPr>
            <a:xfrm>
              <a:off x="3411588" y="1371250"/>
              <a:ext cx="2320800" cy="47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Carter One"/>
                  <a:ea typeface="Carter One"/>
                  <a:cs typeface="Carter One"/>
                  <a:sym typeface="Carter One"/>
                </a:rPr>
                <a:t>Hotel cote d’or</a:t>
              </a:r>
              <a:endParaRPr lang="de-DE" sz="2000" dirty="0">
                <a:solidFill>
                  <a:schemeClr val="dk1"/>
                </a:solidFill>
                <a:latin typeface="Carter One"/>
                <a:ea typeface="Carter One"/>
                <a:cs typeface="Carter One"/>
                <a:sym typeface="Carter One"/>
              </a:endParaRPr>
            </a:p>
          </p:txBody>
        </p:sp>
      </p:grpSp>
      <p:cxnSp>
        <p:nvCxnSpPr>
          <p:cNvPr id="33" name="Google Shape;1150;p36">
            <a:extLst>
              <a:ext uri="{FF2B5EF4-FFF2-40B4-BE49-F238E27FC236}">
                <a16:creationId xmlns:a16="http://schemas.microsoft.com/office/drawing/2014/main" id="{5E5F805F-1307-4D04-B63A-DD4DDFFDA269}"/>
              </a:ext>
            </a:extLst>
          </p:cNvPr>
          <p:cNvCxnSpPr>
            <a:cxnSpLocks/>
          </p:cNvCxnSpPr>
          <p:nvPr/>
        </p:nvCxnSpPr>
        <p:spPr>
          <a:xfrm rot="16200000" flipH="1">
            <a:off x="3692872" y="2990243"/>
            <a:ext cx="1872000" cy="725342"/>
          </a:xfrm>
          <a:prstGeom prst="bentConnector3">
            <a:avLst>
              <a:gd name="adj1" fmla="val 50000"/>
            </a:avLst>
          </a:prstGeom>
          <a:noFill/>
          <a:ln w="28575" cap="flat" cmpd="sng">
            <a:solidFill>
              <a:schemeClr val="dk1"/>
            </a:solidFill>
            <a:prstDash val="solid"/>
            <a:round/>
            <a:headEnd type="none" w="med" len="med"/>
            <a:tailEnd type="none" w="med" len="med"/>
          </a:ln>
        </p:spPr>
      </p:cxnSp>
      <p:cxnSp>
        <p:nvCxnSpPr>
          <p:cNvPr id="61" name="Google Shape;1134;p36">
            <a:extLst>
              <a:ext uri="{FF2B5EF4-FFF2-40B4-BE49-F238E27FC236}">
                <a16:creationId xmlns:a16="http://schemas.microsoft.com/office/drawing/2014/main" id="{36D4D741-39F8-47C0-A886-65BB2479006E}"/>
              </a:ext>
            </a:extLst>
          </p:cNvPr>
          <p:cNvCxnSpPr>
            <a:cxnSpLocks/>
          </p:cNvCxnSpPr>
          <p:nvPr/>
        </p:nvCxnSpPr>
        <p:spPr>
          <a:xfrm rot="10800000" flipV="1">
            <a:off x="1977838" y="2426030"/>
            <a:ext cx="1136599" cy="1055548"/>
          </a:xfrm>
          <a:prstGeom prst="bentConnector3">
            <a:avLst>
              <a:gd name="adj1" fmla="val 63962"/>
            </a:avLst>
          </a:prstGeom>
          <a:noFill/>
          <a:ln w="28575" cap="flat" cmpd="sng">
            <a:solidFill>
              <a:schemeClr val="dk1"/>
            </a:solidFill>
            <a:prstDash val="solid"/>
            <a:round/>
            <a:headEnd type="none" w="med" len="med"/>
            <a:tailEnd type="none" w="med" len="med"/>
          </a:ln>
        </p:spPr>
      </p:cxnSp>
      <p:cxnSp>
        <p:nvCxnSpPr>
          <p:cNvPr id="69" name="Google Shape;1139;p36">
            <a:extLst>
              <a:ext uri="{FF2B5EF4-FFF2-40B4-BE49-F238E27FC236}">
                <a16:creationId xmlns:a16="http://schemas.microsoft.com/office/drawing/2014/main" id="{0D4536D4-9DDC-410D-86EC-07ECE7CBC416}"/>
              </a:ext>
            </a:extLst>
          </p:cNvPr>
          <p:cNvCxnSpPr>
            <a:cxnSpLocks/>
          </p:cNvCxnSpPr>
          <p:nvPr/>
        </p:nvCxnSpPr>
        <p:spPr>
          <a:xfrm>
            <a:off x="5352490" y="2438794"/>
            <a:ext cx="1275652" cy="1099474"/>
          </a:xfrm>
          <a:prstGeom prst="bentConnector3">
            <a:avLst>
              <a:gd name="adj1" fmla="val 64934"/>
            </a:avLst>
          </a:prstGeom>
          <a:noFill/>
          <a:ln w="28575" cap="flat" cmpd="sng">
            <a:solidFill>
              <a:schemeClr val="dk1"/>
            </a:solidFill>
            <a:prstDash val="solid"/>
            <a:round/>
            <a:headEnd type="none" w="med" len="med"/>
            <a:tailEnd type="none" w="med" len="med"/>
          </a:ln>
        </p:spPr>
      </p:cxnSp>
      <p:pic>
        <p:nvPicPr>
          <p:cNvPr id="94" name="Picture 93">
            <a:extLst>
              <a:ext uri="{FF2B5EF4-FFF2-40B4-BE49-F238E27FC236}">
                <a16:creationId xmlns:a16="http://schemas.microsoft.com/office/drawing/2014/main" id="{6724C466-1AFD-48B0-BDD0-D744170CE2F1}"/>
              </a:ext>
            </a:extLst>
          </p:cNvPr>
          <p:cNvPicPr>
            <a:picLocks noChangeAspect="1"/>
          </p:cNvPicPr>
          <p:nvPr/>
        </p:nvPicPr>
        <p:blipFill>
          <a:blip r:embed="rId3"/>
          <a:stretch>
            <a:fillRect/>
          </a:stretch>
        </p:blipFill>
        <p:spPr>
          <a:xfrm rot="2564323">
            <a:off x="5121260" y="1775356"/>
            <a:ext cx="419614" cy="419614"/>
          </a:xfrm>
          <a:prstGeom prst="rect">
            <a:avLst/>
          </a:prstGeom>
        </p:spPr>
      </p:pic>
      <p:sp>
        <p:nvSpPr>
          <p:cNvPr id="95" name="TextBox 94">
            <a:extLst>
              <a:ext uri="{FF2B5EF4-FFF2-40B4-BE49-F238E27FC236}">
                <a16:creationId xmlns:a16="http://schemas.microsoft.com/office/drawing/2014/main" id="{05DFCE8C-4D93-46C3-9BF6-54C78B853CFF}"/>
              </a:ext>
            </a:extLst>
          </p:cNvPr>
          <p:cNvSpPr txBox="1"/>
          <p:nvPr/>
        </p:nvSpPr>
        <p:spPr>
          <a:xfrm>
            <a:off x="6628142" y="2202418"/>
            <a:ext cx="2579422" cy="738664"/>
          </a:xfrm>
          <a:prstGeom prst="rect">
            <a:avLst/>
          </a:prstGeom>
          <a:noFill/>
        </p:spPr>
        <p:txBody>
          <a:bodyPr wrap="square" rtlCol="0">
            <a:spAutoFit/>
          </a:bodyPr>
          <a:lstStyle/>
          <a:p>
            <a:r>
              <a:rPr lang="fr-FR" dirty="0">
                <a:solidFill>
                  <a:srgbClr val="767171"/>
                </a:solidFill>
                <a:effectLst/>
                <a:latin typeface="Times New Roman" panose="02020603050405020304" pitchFamily="18" charset="0"/>
                <a:ea typeface="Calibri" panose="020F0502020204030204" pitchFamily="34" charset="0"/>
              </a:rPr>
              <a:t>Hôtel Côte d'Or est un établissement hôtelier situé à M</a:t>
            </a:r>
            <a:r>
              <a:rPr lang="en-ZA" dirty="0">
                <a:solidFill>
                  <a:srgbClr val="767171"/>
                </a:solidFill>
                <a:effectLst/>
                <a:latin typeface="Times New Roman" panose="02020603050405020304" pitchFamily="18" charset="0"/>
                <a:ea typeface="Calibri" panose="020F0502020204030204" pitchFamily="34" charset="0"/>
              </a:rPr>
              <a:t>’</a:t>
            </a:r>
            <a:r>
              <a:rPr lang="fr-FR" dirty="0" err="1">
                <a:solidFill>
                  <a:srgbClr val="767171"/>
                </a:solidFill>
                <a:effectLst/>
                <a:latin typeface="Times New Roman" panose="02020603050405020304" pitchFamily="18" charset="0"/>
                <a:ea typeface="Calibri" panose="020F0502020204030204" pitchFamily="34" charset="0"/>
              </a:rPr>
              <a:t>Diq</a:t>
            </a:r>
            <a:r>
              <a:rPr lang="fr-FR" dirty="0">
                <a:solidFill>
                  <a:srgbClr val="767171"/>
                </a:solidFill>
                <a:latin typeface="Times New Roman" panose="02020603050405020304" pitchFamily="18" charset="0"/>
                <a:ea typeface="Calibri" panose="020F0502020204030204" pitchFamily="34" charset="0"/>
              </a:rPr>
              <a:t> , Maroc.</a:t>
            </a:r>
            <a:endParaRPr lang="de-DE" sz="1100" dirty="0"/>
          </a:p>
        </p:txBody>
      </p:sp>
      <p:sp>
        <p:nvSpPr>
          <p:cNvPr id="113" name="TextBox 112">
            <a:extLst>
              <a:ext uri="{FF2B5EF4-FFF2-40B4-BE49-F238E27FC236}">
                <a16:creationId xmlns:a16="http://schemas.microsoft.com/office/drawing/2014/main" id="{F6E5023D-6827-44EC-A358-96D50B156E67}"/>
              </a:ext>
            </a:extLst>
          </p:cNvPr>
          <p:cNvSpPr txBox="1"/>
          <p:nvPr/>
        </p:nvSpPr>
        <p:spPr>
          <a:xfrm>
            <a:off x="61823" y="3291836"/>
            <a:ext cx="2308861" cy="738664"/>
          </a:xfrm>
          <a:prstGeom prst="rect">
            <a:avLst/>
          </a:prstGeom>
          <a:noFill/>
        </p:spPr>
        <p:txBody>
          <a:bodyPr wrap="square" rtlCol="0">
            <a:spAutoFit/>
          </a:bodyPr>
          <a:lstStyle/>
          <a:p>
            <a:r>
              <a:rPr lang="fr-FR" dirty="0">
                <a:solidFill>
                  <a:srgbClr val="767171"/>
                </a:solidFill>
                <a:effectLst/>
                <a:latin typeface="Times New Roman" panose="02020603050405020304" pitchFamily="18" charset="0"/>
                <a:ea typeface="Calibri" panose="020F0502020204030204" pitchFamily="34" charset="0"/>
              </a:rPr>
              <a:t>Il propose des chambres,</a:t>
            </a:r>
          </a:p>
          <a:p>
            <a:r>
              <a:rPr lang="fr-FR" dirty="0">
                <a:solidFill>
                  <a:srgbClr val="767171"/>
                </a:solidFill>
                <a:effectLst/>
                <a:latin typeface="Times New Roman" panose="02020603050405020304" pitchFamily="18" charset="0"/>
                <a:ea typeface="Calibri" panose="020F0502020204030204" pitchFamily="34" charset="0"/>
              </a:rPr>
              <a:t> des suites et des appartements  confortables </a:t>
            </a:r>
            <a:endParaRPr lang="de-DE" sz="1100" dirty="0"/>
          </a:p>
        </p:txBody>
      </p:sp>
      <p:sp>
        <p:nvSpPr>
          <p:cNvPr id="115" name="TextBox 114">
            <a:extLst>
              <a:ext uri="{FF2B5EF4-FFF2-40B4-BE49-F238E27FC236}">
                <a16:creationId xmlns:a16="http://schemas.microsoft.com/office/drawing/2014/main" id="{679ECA4A-D2D3-4934-9854-33181CCDE129}"/>
              </a:ext>
            </a:extLst>
          </p:cNvPr>
          <p:cNvSpPr txBox="1"/>
          <p:nvPr/>
        </p:nvSpPr>
        <p:spPr>
          <a:xfrm>
            <a:off x="6611625" y="3362975"/>
            <a:ext cx="2440388" cy="738664"/>
          </a:xfrm>
          <a:prstGeom prst="rect">
            <a:avLst/>
          </a:prstGeom>
          <a:noFill/>
        </p:spPr>
        <p:txBody>
          <a:bodyPr wrap="square" rtlCol="0">
            <a:spAutoFit/>
          </a:bodyPr>
          <a:lstStyle/>
          <a:p>
            <a:r>
              <a:rPr lang="fr-FR" dirty="0">
                <a:solidFill>
                  <a:srgbClr val="767171"/>
                </a:solidFill>
                <a:effectLst/>
                <a:latin typeface="Times New Roman" panose="02020603050405020304" pitchFamily="18" charset="0"/>
                <a:ea typeface="Calibri" panose="020F0502020204030204" pitchFamily="34" charset="0"/>
              </a:rPr>
              <a:t>Il dispose la climatisation,  la télévision à écran plat, et la connexion Wi-Fi gratuite.</a:t>
            </a:r>
            <a:endParaRPr lang="de-DE" sz="1100" dirty="0"/>
          </a:p>
        </p:txBody>
      </p:sp>
      <p:sp>
        <p:nvSpPr>
          <p:cNvPr id="126" name="TextBox 125">
            <a:extLst>
              <a:ext uri="{FF2B5EF4-FFF2-40B4-BE49-F238E27FC236}">
                <a16:creationId xmlns:a16="http://schemas.microsoft.com/office/drawing/2014/main" id="{AD158EDF-1814-4800-921B-35F432280B7F}"/>
              </a:ext>
            </a:extLst>
          </p:cNvPr>
          <p:cNvSpPr txBox="1"/>
          <p:nvPr/>
        </p:nvSpPr>
        <p:spPr>
          <a:xfrm>
            <a:off x="264712" y="2387084"/>
            <a:ext cx="1529654" cy="523220"/>
          </a:xfrm>
          <a:prstGeom prst="rect">
            <a:avLst/>
          </a:prstGeom>
          <a:noFill/>
        </p:spPr>
        <p:txBody>
          <a:bodyPr wrap="square" rtlCol="0">
            <a:spAutoFit/>
          </a:bodyPr>
          <a:lstStyle/>
          <a:p>
            <a:r>
              <a:rPr lang="fr-FR" dirty="0">
                <a:solidFill>
                  <a:srgbClr val="767171"/>
                </a:solidFill>
                <a:latin typeface="Times New Roman" panose="02020603050405020304" pitchFamily="18" charset="0"/>
                <a:ea typeface="Calibri" panose="020F0502020204030204" pitchFamily="34" charset="0"/>
              </a:rPr>
              <a:t>V</a:t>
            </a:r>
            <a:r>
              <a:rPr lang="fr-FR" dirty="0">
                <a:solidFill>
                  <a:srgbClr val="767171"/>
                </a:solidFill>
                <a:effectLst/>
                <a:latin typeface="Times New Roman" panose="02020603050405020304" pitchFamily="18" charset="0"/>
                <a:ea typeface="Calibri" panose="020F0502020204030204" pitchFamily="34" charset="0"/>
              </a:rPr>
              <a:t>ue panoramique sur la mer</a:t>
            </a:r>
            <a:endParaRPr lang="de-DE" sz="1100" dirty="0"/>
          </a:p>
        </p:txBody>
      </p:sp>
      <p:sp>
        <p:nvSpPr>
          <p:cNvPr id="144" name="TextBox 143">
            <a:extLst>
              <a:ext uri="{FF2B5EF4-FFF2-40B4-BE49-F238E27FC236}">
                <a16:creationId xmlns:a16="http://schemas.microsoft.com/office/drawing/2014/main" id="{2A8CA2AA-74BD-4C15-AC51-F16C478DB5CB}"/>
              </a:ext>
            </a:extLst>
          </p:cNvPr>
          <p:cNvSpPr txBox="1"/>
          <p:nvPr/>
        </p:nvSpPr>
        <p:spPr>
          <a:xfrm>
            <a:off x="4892039" y="4288584"/>
            <a:ext cx="3177457" cy="738664"/>
          </a:xfrm>
          <a:prstGeom prst="rect">
            <a:avLst/>
          </a:prstGeom>
          <a:noFill/>
        </p:spPr>
        <p:txBody>
          <a:bodyPr wrap="square" rtlCol="0">
            <a:spAutoFit/>
          </a:bodyPr>
          <a:lstStyle/>
          <a:p>
            <a:r>
              <a:rPr lang="fr-FR" dirty="0">
                <a:solidFill>
                  <a:srgbClr val="767171"/>
                </a:solidFill>
                <a:effectLst/>
                <a:latin typeface="Times New Roman" panose="02020603050405020304" pitchFamily="18" charset="0"/>
                <a:ea typeface="Calibri" panose="020F0502020204030204" pitchFamily="34" charset="0"/>
              </a:rPr>
              <a:t>L'hôtel dispose d'un café, d'un restaurant servant une cuisine internationale et marocaine</a:t>
            </a:r>
            <a:endParaRPr lang="de-DE" sz="1100" dirty="0"/>
          </a:p>
        </p:txBody>
      </p:sp>
      <p:sp>
        <p:nvSpPr>
          <p:cNvPr id="150" name="TextBox 149">
            <a:extLst>
              <a:ext uri="{FF2B5EF4-FFF2-40B4-BE49-F238E27FC236}">
                <a16:creationId xmlns:a16="http://schemas.microsoft.com/office/drawing/2014/main" id="{EFF84C0E-C901-4BB4-A132-93153542CCBE}"/>
              </a:ext>
            </a:extLst>
          </p:cNvPr>
          <p:cNvSpPr txBox="1"/>
          <p:nvPr/>
        </p:nvSpPr>
        <p:spPr>
          <a:xfrm>
            <a:off x="1928702" y="4288584"/>
            <a:ext cx="1824543" cy="523220"/>
          </a:xfrm>
          <a:prstGeom prst="rect">
            <a:avLst/>
          </a:prstGeom>
          <a:noFill/>
        </p:spPr>
        <p:txBody>
          <a:bodyPr wrap="square" rtlCol="0">
            <a:spAutoFit/>
          </a:bodyPr>
          <a:lstStyle/>
          <a:p>
            <a:r>
              <a:rPr lang="fr-FR" dirty="0">
                <a:solidFill>
                  <a:srgbClr val="767171"/>
                </a:solidFill>
                <a:effectLst/>
                <a:latin typeface="Times New Roman" panose="02020603050405020304" pitchFamily="18" charset="0"/>
                <a:ea typeface="Calibri" panose="020F0502020204030204" pitchFamily="34" charset="0"/>
              </a:rPr>
              <a:t>Il est situé à proximité de plusieurs </a:t>
            </a:r>
            <a:endParaRPr lang="de-DE" sz="1100" dirty="0"/>
          </a:p>
        </p:txBody>
      </p:sp>
    </p:spTree>
    <p:extLst>
      <p:ext uri="{BB962C8B-B14F-4D97-AF65-F5344CB8AC3E}">
        <p14:creationId xmlns:p14="http://schemas.microsoft.com/office/powerpoint/2010/main" val="319418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1">
                                            <p:txEl>
                                              <p:pRg st="0" end="0"/>
                                            </p:txEl>
                                          </p:spTgt>
                                        </p:tgtEl>
                                        <p:attrNameLst>
                                          <p:attrName>style.visibility</p:attrName>
                                        </p:attrNameLst>
                                      </p:cBhvr>
                                      <p:to>
                                        <p:strVal val="visible"/>
                                      </p:to>
                                    </p:set>
                                    <p:animEffect transition="in" filter="fade">
                                      <p:cBhvr>
                                        <p:cTn id="18" dur="500"/>
                                        <p:tgtEl>
                                          <p:spTgt spid="9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nodeType="withEffect">
                                  <p:stCondLst>
                                    <p:cond delay="0"/>
                                  </p:stCondLst>
                                  <p:childTnLst>
                                    <p:set>
                                      <p:cBhvr>
                                        <p:cTn id="25" dur="1" fill="hold">
                                          <p:stCondLst>
                                            <p:cond delay="0"/>
                                          </p:stCondLst>
                                        </p:cTn>
                                        <p:tgtEl>
                                          <p:spTgt spid="94"/>
                                        </p:tgtEl>
                                        <p:attrNameLst>
                                          <p:attrName>style.visibility</p:attrName>
                                        </p:attrNameLst>
                                      </p:cBhvr>
                                      <p:to>
                                        <p:strVal val="visible"/>
                                      </p:to>
                                    </p:set>
                                    <p:animEffect transition="in" filter="fade">
                                      <p:cBhvr>
                                        <p:cTn id="26" dur="500"/>
                                        <p:tgtEl>
                                          <p:spTgt spid="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6"/>
                                        </p:tgtEl>
                                        <p:attrNameLst>
                                          <p:attrName>style.visibility</p:attrName>
                                        </p:attrNameLst>
                                      </p:cBhvr>
                                      <p:to>
                                        <p:strVal val="visible"/>
                                      </p:to>
                                    </p:set>
                                    <p:animEffect transition="in" filter="fade">
                                      <p:cBhvr>
                                        <p:cTn id="34" dur="500"/>
                                        <p:tgtEl>
                                          <p:spTgt spid="1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500"/>
                                        <p:tgtEl>
                                          <p:spTgt spid="6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fade">
                                      <p:cBhvr>
                                        <p:cTn id="42" dur="500"/>
                                        <p:tgtEl>
                                          <p:spTgt spid="1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0"/>
                                        </p:tgtEl>
                                        <p:attrNameLst>
                                          <p:attrName>style.visibility</p:attrName>
                                        </p:attrNameLst>
                                      </p:cBhvr>
                                      <p:to>
                                        <p:strVal val="visible"/>
                                      </p:to>
                                    </p:set>
                                    <p:animEffect transition="in" filter="fade">
                                      <p:cBhvr>
                                        <p:cTn id="47" dur="500"/>
                                        <p:tgtEl>
                                          <p:spTgt spid="150"/>
                                        </p:tgtEl>
                                      </p:cBhvr>
                                    </p:animEffect>
                                  </p:childTnLst>
                                </p:cTn>
                              </p:par>
                              <p:par>
                                <p:cTn id="48" presetID="10"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4"/>
                                        </p:tgtEl>
                                        <p:attrNameLst>
                                          <p:attrName>style.visibility</p:attrName>
                                        </p:attrNameLst>
                                      </p:cBhvr>
                                      <p:to>
                                        <p:strVal val="visible"/>
                                      </p:to>
                                    </p:set>
                                    <p:animEffect transition="in" filter="fade">
                                      <p:cBhvr>
                                        <p:cTn id="58" dur="500"/>
                                        <p:tgtEl>
                                          <p:spTgt spid="1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fade">
                                      <p:cBhvr>
                                        <p:cTn id="63" dur="500"/>
                                        <p:tgtEl>
                                          <p:spTgt spid="6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15"/>
                                        </p:tgtEl>
                                        <p:attrNameLst>
                                          <p:attrName>style.visibility</p:attrName>
                                        </p:attrNameLst>
                                      </p:cBhvr>
                                      <p:to>
                                        <p:strVal val="visible"/>
                                      </p:to>
                                    </p:set>
                                    <p:animEffect transition="in" filter="fade">
                                      <p:cBhvr>
                                        <p:cTn id="66" dur="500"/>
                                        <p:tgtEl>
                                          <p:spTgt spid="11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5"/>
                                        </p:tgtEl>
                                        <p:attrNameLst>
                                          <p:attrName>style.visibility</p:attrName>
                                        </p:attrNameLst>
                                      </p:cBhvr>
                                      <p:to>
                                        <p:strVal val="visible"/>
                                      </p:to>
                                    </p:set>
                                    <p:animEffect transition="in" filter="fade">
                                      <p:cBhvr>
                                        <p:cTn id="74"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5" grpId="0"/>
      <p:bldP spid="113" grpId="0"/>
      <p:bldP spid="115" grpId="0"/>
      <p:bldP spid="126" grpId="0"/>
      <p:bldP spid="144" grpId="0"/>
      <p:bldP spid="15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28"/>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Plan de navigation :</a:t>
            </a:r>
            <a:endParaRPr dirty="0"/>
          </a:p>
        </p:txBody>
      </p:sp>
      <p:sp>
        <p:nvSpPr>
          <p:cNvPr id="625" name="Google Shape;625;p28"/>
          <p:cNvSpPr txBox="1"/>
          <p:nvPr/>
        </p:nvSpPr>
        <p:spPr>
          <a:xfrm>
            <a:off x="2985000" y="1397500"/>
            <a:ext cx="31803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dk1"/>
                </a:solidFill>
                <a:latin typeface="Carter One"/>
                <a:ea typeface="Carter One"/>
                <a:cs typeface="Carter One"/>
                <a:sym typeface="Carter One"/>
              </a:rPr>
              <a:t>Réservations </a:t>
            </a:r>
            <a:endParaRPr sz="2400" dirty="0">
              <a:solidFill>
                <a:schemeClr val="dk1"/>
              </a:solidFill>
              <a:latin typeface="Carter One"/>
              <a:ea typeface="Carter One"/>
              <a:cs typeface="Carter One"/>
              <a:sym typeface="Carter One"/>
            </a:endParaRPr>
          </a:p>
        </p:txBody>
      </p:sp>
      <p:cxnSp>
        <p:nvCxnSpPr>
          <p:cNvPr id="626" name="Google Shape;626;p28"/>
          <p:cNvCxnSpPr>
            <a:cxnSpLocks/>
            <a:stCxn id="625" idx="3"/>
            <a:endCxn id="627" idx="0"/>
          </p:cNvCxnSpPr>
          <p:nvPr/>
        </p:nvCxnSpPr>
        <p:spPr>
          <a:xfrm>
            <a:off x="6165300" y="1623100"/>
            <a:ext cx="1261200" cy="1089000"/>
          </a:xfrm>
          <a:prstGeom prst="bentConnector2">
            <a:avLst/>
          </a:prstGeom>
          <a:noFill/>
          <a:ln w="28575" cap="flat" cmpd="sng">
            <a:solidFill>
              <a:schemeClr val="dk1"/>
            </a:solidFill>
            <a:prstDash val="solid"/>
            <a:round/>
            <a:headEnd type="none" w="med" len="med"/>
            <a:tailEnd type="none" w="med" len="med"/>
          </a:ln>
        </p:spPr>
      </p:cxnSp>
      <p:cxnSp>
        <p:nvCxnSpPr>
          <p:cNvPr id="628" name="Google Shape;628;p28"/>
          <p:cNvCxnSpPr>
            <a:stCxn id="625" idx="2"/>
            <a:endCxn id="629" idx="0"/>
          </p:cNvCxnSpPr>
          <p:nvPr/>
        </p:nvCxnSpPr>
        <p:spPr>
          <a:xfrm>
            <a:off x="4575150" y="1848700"/>
            <a:ext cx="0" cy="863400"/>
          </a:xfrm>
          <a:prstGeom prst="straightConnector1">
            <a:avLst/>
          </a:prstGeom>
          <a:noFill/>
          <a:ln w="28575" cap="flat" cmpd="sng">
            <a:solidFill>
              <a:schemeClr val="dk1"/>
            </a:solidFill>
            <a:prstDash val="solid"/>
            <a:round/>
            <a:headEnd type="none" w="med" len="med"/>
            <a:tailEnd type="none" w="med" len="med"/>
          </a:ln>
        </p:spPr>
      </p:cxnSp>
      <p:cxnSp>
        <p:nvCxnSpPr>
          <p:cNvPr id="630" name="Google Shape;630;p28"/>
          <p:cNvCxnSpPr>
            <a:stCxn id="625" idx="1"/>
            <a:endCxn id="631" idx="0"/>
          </p:cNvCxnSpPr>
          <p:nvPr/>
        </p:nvCxnSpPr>
        <p:spPr>
          <a:xfrm flipH="1">
            <a:off x="1723800" y="1623100"/>
            <a:ext cx="1261200" cy="1089000"/>
          </a:xfrm>
          <a:prstGeom prst="bentConnector2">
            <a:avLst/>
          </a:prstGeom>
          <a:noFill/>
          <a:ln w="28575" cap="flat" cmpd="sng">
            <a:solidFill>
              <a:schemeClr val="dk1"/>
            </a:solidFill>
            <a:prstDash val="solid"/>
            <a:round/>
            <a:headEnd type="none" w="med" len="med"/>
            <a:tailEnd type="none" w="med" len="med"/>
          </a:ln>
        </p:spPr>
      </p:cxnSp>
      <p:sp>
        <p:nvSpPr>
          <p:cNvPr id="632" name="Google Shape;632;p28"/>
          <p:cNvSpPr/>
          <p:nvPr/>
        </p:nvSpPr>
        <p:spPr>
          <a:xfrm>
            <a:off x="6165300" y="2289813"/>
            <a:ext cx="2194825" cy="908900"/>
          </a:xfrm>
          <a:custGeom>
            <a:avLst/>
            <a:gdLst/>
            <a:ahLst/>
            <a:cxnLst/>
            <a:rect l="l" t="t" r="r" b="b"/>
            <a:pathLst>
              <a:path w="75603" h="36356" extrusionOk="0">
                <a:moveTo>
                  <a:pt x="0" y="31398"/>
                </a:moveTo>
                <a:lnTo>
                  <a:pt x="57425" y="0"/>
                </a:lnTo>
                <a:lnTo>
                  <a:pt x="75603" y="36356"/>
                </a:lnTo>
                <a:close/>
              </a:path>
            </a:pathLst>
          </a:custGeom>
          <a:solidFill>
            <a:schemeClr val="accent3"/>
          </a:solidFill>
          <a:ln>
            <a:noFill/>
          </a:ln>
        </p:spPr>
      </p:sp>
      <p:sp>
        <p:nvSpPr>
          <p:cNvPr id="633" name="Google Shape;633;p28"/>
          <p:cNvSpPr/>
          <p:nvPr/>
        </p:nvSpPr>
        <p:spPr>
          <a:xfrm>
            <a:off x="3811250" y="2372438"/>
            <a:ext cx="1838450" cy="960550"/>
          </a:xfrm>
          <a:custGeom>
            <a:avLst/>
            <a:gdLst/>
            <a:ahLst/>
            <a:cxnLst/>
            <a:rect l="l" t="t" r="r" b="b"/>
            <a:pathLst>
              <a:path w="73538" h="38422" extrusionOk="0">
                <a:moveTo>
                  <a:pt x="73538" y="23962"/>
                </a:moveTo>
                <a:lnTo>
                  <a:pt x="7023" y="38422"/>
                </a:lnTo>
                <a:lnTo>
                  <a:pt x="0" y="0"/>
                </a:lnTo>
                <a:close/>
              </a:path>
            </a:pathLst>
          </a:custGeom>
          <a:solidFill>
            <a:schemeClr val="accent2"/>
          </a:solidFill>
          <a:ln>
            <a:noFill/>
          </a:ln>
        </p:spPr>
      </p:sp>
      <p:sp>
        <p:nvSpPr>
          <p:cNvPr id="634" name="Google Shape;634;p28"/>
          <p:cNvSpPr/>
          <p:nvPr/>
        </p:nvSpPr>
        <p:spPr>
          <a:xfrm>
            <a:off x="783875" y="2341463"/>
            <a:ext cx="1879750" cy="988775"/>
          </a:xfrm>
          <a:custGeom>
            <a:avLst/>
            <a:gdLst/>
            <a:ahLst/>
            <a:cxnLst/>
            <a:rect l="l" t="t" r="r" b="b"/>
            <a:pathLst>
              <a:path w="75190" h="39551" extrusionOk="0">
                <a:moveTo>
                  <a:pt x="0" y="26331"/>
                </a:moveTo>
                <a:lnTo>
                  <a:pt x="51689" y="0"/>
                </a:lnTo>
                <a:lnTo>
                  <a:pt x="75190" y="39551"/>
                </a:lnTo>
                <a:close/>
              </a:path>
            </a:pathLst>
          </a:custGeom>
          <a:solidFill>
            <a:schemeClr val="lt2"/>
          </a:solidFill>
          <a:ln>
            <a:noFill/>
          </a:ln>
        </p:spPr>
      </p:sp>
      <p:grpSp>
        <p:nvGrpSpPr>
          <p:cNvPr id="635" name="Google Shape;635;p28"/>
          <p:cNvGrpSpPr/>
          <p:nvPr/>
        </p:nvGrpSpPr>
        <p:grpSpPr>
          <a:xfrm>
            <a:off x="719433" y="2712163"/>
            <a:ext cx="2008559" cy="1721632"/>
            <a:chOff x="719433" y="2712163"/>
            <a:chExt cx="2008559" cy="1721632"/>
          </a:xfrm>
        </p:grpSpPr>
        <p:sp>
          <p:nvSpPr>
            <p:cNvPr id="636" name="Google Shape;636;p28"/>
            <p:cNvSpPr txBox="1"/>
            <p:nvPr/>
          </p:nvSpPr>
          <p:spPr>
            <a:xfrm>
              <a:off x="719433"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ivvic"/>
                <a:ea typeface="Livvic"/>
                <a:cs typeface="Livvic"/>
                <a:sym typeface="Livvic"/>
              </a:endParaRPr>
            </a:p>
          </p:txBody>
        </p:sp>
        <p:sp>
          <p:nvSpPr>
            <p:cNvPr id="631" name="Google Shape;631;p28"/>
            <p:cNvSpPr txBox="1"/>
            <p:nvPr/>
          </p:nvSpPr>
          <p:spPr>
            <a:xfrm>
              <a:off x="719492"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Formulaire</a:t>
              </a:r>
              <a:endParaRPr sz="1800" b="1" dirty="0">
                <a:solidFill>
                  <a:schemeClr val="dk1"/>
                </a:solidFill>
                <a:latin typeface="Livvic"/>
                <a:ea typeface="Livvic"/>
                <a:cs typeface="Livvic"/>
                <a:sym typeface="Livvic"/>
              </a:endParaRPr>
            </a:p>
          </p:txBody>
        </p:sp>
      </p:grpSp>
      <p:grpSp>
        <p:nvGrpSpPr>
          <p:cNvPr id="638" name="Google Shape;638;p28"/>
          <p:cNvGrpSpPr/>
          <p:nvPr/>
        </p:nvGrpSpPr>
        <p:grpSpPr>
          <a:xfrm>
            <a:off x="3570869" y="2712163"/>
            <a:ext cx="2008565" cy="1721632"/>
            <a:chOff x="3570869" y="2712163"/>
            <a:chExt cx="2008565" cy="1721632"/>
          </a:xfrm>
        </p:grpSpPr>
        <p:sp>
          <p:nvSpPr>
            <p:cNvPr id="640" name="Google Shape;640;p28"/>
            <p:cNvSpPr txBox="1"/>
            <p:nvPr/>
          </p:nvSpPr>
          <p:spPr>
            <a:xfrm>
              <a:off x="3570869"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ivvic"/>
                <a:ea typeface="Livvic"/>
                <a:cs typeface="Livvic"/>
                <a:sym typeface="Livvic"/>
              </a:endParaRPr>
            </a:p>
          </p:txBody>
        </p:sp>
        <p:sp>
          <p:nvSpPr>
            <p:cNvPr id="629" name="Google Shape;629;p28"/>
            <p:cNvSpPr txBox="1"/>
            <p:nvPr/>
          </p:nvSpPr>
          <p:spPr>
            <a:xfrm>
              <a:off x="3570934"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Paiement</a:t>
              </a:r>
              <a:endParaRPr sz="1800" b="1" dirty="0">
                <a:solidFill>
                  <a:schemeClr val="dk1"/>
                </a:solidFill>
                <a:latin typeface="Livvic"/>
                <a:ea typeface="Livvic"/>
                <a:cs typeface="Livvic"/>
                <a:sym typeface="Livvic"/>
              </a:endParaRPr>
            </a:p>
          </p:txBody>
        </p:sp>
      </p:grpSp>
      <p:grpSp>
        <p:nvGrpSpPr>
          <p:cNvPr id="641" name="Google Shape;641;p28"/>
          <p:cNvGrpSpPr/>
          <p:nvPr/>
        </p:nvGrpSpPr>
        <p:grpSpPr>
          <a:xfrm>
            <a:off x="6324014" y="2712163"/>
            <a:ext cx="2301072" cy="1721632"/>
            <a:chOff x="6324014" y="2712163"/>
            <a:chExt cx="2301072" cy="1721632"/>
          </a:xfrm>
        </p:grpSpPr>
        <p:sp>
          <p:nvSpPr>
            <p:cNvPr id="643" name="Google Shape;643;p28"/>
            <p:cNvSpPr txBox="1"/>
            <p:nvPr/>
          </p:nvSpPr>
          <p:spPr>
            <a:xfrm>
              <a:off x="6324014" y="3697895"/>
              <a:ext cx="2301072"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Livvic"/>
                  <a:ea typeface="Livvic"/>
                  <a:cs typeface="Livvic"/>
                  <a:sym typeface="Livvic"/>
                </a:rPr>
                <a:t>Validation du paiement et confirmation avec un email</a:t>
              </a:r>
              <a:endParaRPr dirty="0">
                <a:solidFill>
                  <a:schemeClr val="dk1"/>
                </a:solidFill>
                <a:latin typeface="Livvic"/>
                <a:ea typeface="Livvic"/>
                <a:cs typeface="Livvic"/>
                <a:sym typeface="Livvic"/>
              </a:endParaRPr>
            </a:p>
          </p:txBody>
        </p:sp>
        <p:sp>
          <p:nvSpPr>
            <p:cNvPr id="627" name="Google Shape;627;p28"/>
            <p:cNvSpPr txBox="1"/>
            <p:nvPr/>
          </p:nvSpPr>
          <p:spPr>
            <a:xfrm>
              <a:off x="6422341"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Confirmation</a:t>
              </a:r>
              <a:endParaRPr sz="1800" b="1" dirty="0">
                <a:solidFill>
                  <a:schemeClr val="dk1"/>
                </a:solidFill>
                <a:latin typeface="Livvic"/>
                <a:ea typeface="Livvic"/>
                <a:cs typeface="Livvic"/>
                <a:sym typeface="Livvic"/>
              </a:endParaRPr>
            </a:p>
          </p:txBody>
        </p:sp>
      </p:grpSp>
      <p:sp>
        <p:nvSpPr>
          <p:cNvPr id="20" name="ZoneTexte 19">
            <a:extLst>
              <a:ext uri="{FF2B5EF4-FFF2-40B4-BE49-F238E27FC236}">
                <a16:creationId xmlns:a16="http://schemas.microsoft.com/office/drawing/2014/main" id="{2A2C2B27-95E9-4559-8EC0-441ABEB4BAAB}"/>
              </a:ext>
            </a:extLst>
          </p:cNvPr>
          <p:cNvSpPr txBox="1"/>
          <p:nvPr/>
        </p:nvSpPr>
        <p:spPr>
          <a:xfrm>
            <a:off x="227117" y="3695131"/>
            <a:ext cx="2993132" cy="738664"/>
          </a:xfrm>
          <a:prstGeom prst="rect">
            <a:avLst/>
          </a:prstGeom>
          <a:noFill/>
        </p:spPr>
        <p:txBody>
          <a:bodyPr wrap="square">
            <a:spAutoFit/>
          </a:bodyPr>
          <a:lstStyle/>
          <a:p>
            <a:pPr algn="ctr"/>
            <a:r>
              <a:rPr lang="fr-FR" dirty="0">
                <a:solidFill>
                  <a:schemeClr val="dk1"/>
                </a:solidFill>
                <a:latin typeface="Livvic"/>
              </a:rPr>
              <a:t>Formulaire de réservation en ligne avec choix de la date d'arrivée et de départ .</a:t>
            </a:r>
          </a:p>
        </p:txBody>
      </p:sp>
      <p:sp>
        <p:nvSpPr>
          <p:cNvPr id="22" name="ZoneTexte 21">
            <a:extLst>
              <a:ext uri="{FF2B5EF4-FFF2-40B4-BE49-F238E27FC236}">
                <a16:creationId xmlns:a16="http://schemas.microsoft.com/office/drawing/2014/main" id="{F9D1D3B0-5E9D-47AF-9C32-0D740B7A112B}"/>
              </a:ext>
            </a:extLst>
          </p:cNvPr>
          <p:cNvSpPr txBox="1"/>
          <p:nvPr/>
        </p:nvSpPr>
        <p:spPr>
          <a:xfrm>
            <a:off x="3016098" y="3730481"/>
            <a:ext cx="3357400" cy="523220"/>
          </a:xfrm>
          <a:prstGeom prst="rect">
            <a:avLst/>
          </a:prstGeom>
          <a:noFill/>
        </p:spPr>
        <p:txBody>
          <a:bodyPr wrap="square">
            <a:spAutoFit/>
          </a:bodyPr>
          <a:lstStyle/>
          <a:p>
            <a:pPr algn="ctr"/>
            <a:r>
              <a:rPr lang="fr-FR" dirty="0">
                <a:solidFill>
                  <a:schemeClr val="dk1"/>
                </a:solidFill>
                <a:latin typeface="Livvic"/>
              </a:rPr>
              <a:t>Confirmation instantanée de </a:t>
            </a:r>
          </a:p>
          <a:p>
            <a:pPr algn="ctr"/>
            <a:r>
              <a:rPr lang="fr-FR" dirty="0">
                <a:solidFill>
                  <a:schemeClr val="dk1"/>
                </a:solidFill>
                <a:latin typeface="Livvic"/>
              </a:rPr>
              <a:t>la disponibilité et du tarif</a:t>
            </a:r>
          </a:p>
        </p:txBody>
      </p:sp>
    </p:spTree>
    <p:extLst>
      <p:ext uri="{BB962C8B-B14F-4D97-AF65-F5344CB8AC3E}">
        <p14:creationId xmlns:p14="http://schemas.microsoft.com/office/powerpoint/2010/main" val="383182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4"/>
                                        </p:tgtEl>
                                        <p:attrNameLst>
                                          <p:attrName>style.visibility</p:attrName>
                                        </p:attrNameLst>
                                      </p:cBhvr>
                                      <p:to>
                                        <p:strVal val="visible"/>
                                      </p:to>
                                    </p:set>
                                    <p:animEffect transition="in" filter="fade">
                                      <p:cBhvr>
                                        <p:cTn id="7" dur="500"/>
                                        <p:tgtEl>
                                          <p:spTgt spid="6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5"/>
                                        </p:tgtEl>
                                        <p:attrNameLst>
                                          <p:attrName>style.visibility</p:attrName>
                                        </p:attrNameLst>
                                      </p:cBhvr>
                                      <p:to>
                                        <p:strVal val="visible"/>
                                      </p:to>
                                    </p:set>
                                    <p:animEffect transition="in" filter="fade">
                                      <p:cBhvr>
                                        <p:cTn id="12" dur="500"/>
                                        <p:tgtEl>
                                          <p:spTgt spid="6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0"/>
                                        </p:tgtEl>
                                        <p:attrNameLst>
                                          <p:attrName>style.visibility</p:attrName>
                                        </p:attrNameLst>
                                      </p:cBhvr>
                                      <p:to>
                                        <p:strVal val="visible"/>
                                      </p:to>
                                    </p:set>
                                    <p:animEffect transition="in" filter="fade">
                                      <p:cBhvr>
                                        <p:cTn id="17" dur="500"/>
                                        <p:tgtEl>
                                          <p:spTgt spid="630"/>
                                        </p:tgtEl>
                                      </p:cBhvr>
                                    </p:animEffect>
                                  </p:childTnLst>
                                </p:cTn>
                              </p:par>
                              <p:par>
                                <p:cTn id="18" presetID="10" presetClass="entr" presetSubtype="0" fill="hold" nodeType="withEffect">
                                  <p:stCondLst>
                                    <p:cond delay="0"/>
                                  </p:stCondLst>
                                  <p:childTnLst>
                                    <p:set>
                                      <p:cBhvr>
                                        <p:cTn id="19" dur="1" fill="hold">
                                          <p:stCondLst>
                                            <p:cond delay="0"/>
                                          </p:stCondLst>
                                        </p:cTn>
                                        <p:tgtEl>
                                          <p:spTgt spid="634"/>
                                        </p:tgtEl>
                                        <p:attrNameLst>
                                          <p:attrName>style.visibility</p:attrName>
                                        </p:attrNameLst>
                                      </p:cBhvr>
                                      <p:to>
                                        <p:strVal val="visible"/>
                                      </p:to>
                                    </p:set>
                                    <p:animEffect transition="in" filter="fade">
                                      <p:cBhvr>
                                        <p:cTn id="20" dur="500"/>
                                        <p:tgtEl>
                                          <p:spTgt spid="634"/>
                                        </p:tgtEl>
                                      </p:cBhvr>
                                    </p:animEffect>
                                  </p:childTnLst>
                                </p:cTn>
                              </p:par>
                              <p:par>
                                <p:cTn id="21" presetID="10" presetClass="entr" presetSubtype="0" fill="hold" nodeType="withEffect">
                                  <p:stCondLst>
                                    <p:cond delay="0"/>
                                  </p:stCondLst>
                                  <p:childTnLst>
                                    <p:set>
                                      <p:cBhvr>
                                        <p:cTn id="22" dur="1" fill="hold">
                                          <p:stCondLst>
                                            <p:cond delay="0"/>
                                          </p:stCondLst>
                                        </p:cTn>
                                        <p:tgtEl>
                                          <p:spTgt spid="635"/>
                                        </p:tgtEl>
                                        <p:attrNameLst>
                                          <p:attrName>style.visibility</p:attrName>
                                        </p:attrNameLst>
                                      </p:cBhvr>
                                      <p:to>
                                        <p:strVal val="visible"/>
                                      </p:to>
                                    </p:set>
                                    <p:animEffect transition="in" filter="fade">
                                      <p:cBhvr>
                                        <p:cTn id="23" dur="500"/>
                                        <p:tgtEl>
                                          <p:spTgt spid="6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28"/>
                                        </p:tgtEl>
                                        <p:attrNameLst>
                                          <p:attrName>style.visibility</p:attrName>
                                        </p:attrNameLst>
                                      </p:cBhvr>
                                      <p:to>
                                        <p:strVal val="visible"/>
                                      </p:to>
                                    </p:set>
                                    <p:animEffect transition="in" filter="fade">
                                      <p:cBhvr>
                                        <p:cTn id="33" dur="500"/>
                                        <p:tgtEl>
                                          <p:spTgt spid="628"/>
                                        </p:tgtEl>
                                      </p:cBhvr>
                                    </p:animEffect>
                                  </p:childTnLst>
                                </p:cTn>
                              </p:par>
                              <p:par>
                                <p:cTn id="34" presetID="10" presetClass="entr" presetSubtype="0" fill="hold" nodeType="withEffect">
                                  <p:stCondLst>
                                    <p:cond delay="0"/>
                                  </p:stCondLst>
                                  <p:childTnLst>
                                    <p:set>
                                      <p:cBhvr>
                                        <p:cTn id="35" dur="1" fill="hold">
                                          <p:stCondLst>
                                            <p:cond delay="0"/>
                                          </p:stCondLst>
                                        </p:cTn>
                                        <p:tgtEl>
                                          <p:spTgt spid="633"/>
                                        </p:tgtEl>
                                        <p:attrNameLst>
                                          <p:attrName>style.visibility</p:attrName>
                                        </p:attrNameLst>
                                      </p:cBhvr>
                                      <p:to>
                                        <p:strVal val="visible"/>
                                      </p:to>
                                    </p:set>
                                    <p:animEffect transition="in" filter="fade">
                                      <p:cBhvr>
                                        <p:cTn id="36" dur="500"/>
                                        <p:tgtEl>
                                          <p:spTgt spid="633"/>
                                        </p:tgtEl>
                                      </p:cBhvr>
                                    </p:animEffect>
                                  </p:childTnLst>
                                </p:cTn>
                              </p:par>
                              <p:par>
                                <p:cTn id="37" presetID="10" presetClass="entr" presetSubtype="0" fill="hold" nodeType="withEffect">
                                  <p:stCondLst>
                                    <p:cond delay="0"/>
                                  </p:stCondLst>
                                  <p:childTnLst>
                                    <p:set>
                                      <p:cBhvr>
                                        <p:cTn id="38" dur="1" fill="hold">
                                          <p:stCondLst>
                                            <p:cond delay="0"/>
                                          </p:stCondLst>
                                        </p:cTn>
                                        <p:tgtEl>
                                          <p:spTgt spid="638"/>
                                        </p:tgtEl>
                                        <p:attrNameLst>
                                          <p:attrName>style.visibility</p:attrName>
                                        </p:attrNameLst>
                                      </p:cBhvr>
                                      <p:to>
                                        <p:strVal val="visible"/>
                                      </p:to>
                                    </p:set>
                                    <p:animEffect transition="in" filter="fade">
                                      <p:cBhvr>
                                        <p:cTn id="39" dur="500"/>
                                        <p:tgtEl>
                                          <p:spTgt spid="63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41"/>
                                        </p:tgtEl>
                                        <p:attrNameLst>
                                          <p:attrName>style.visibility</p:attrName>
                                        </p:attrNameLst>
                                      </p:cBhvr>
                                      <p:to>
                                        <p:strVal val="visible"/>
                                      </p:to>
                                    </p:set>
                                    <p:animEffect transition="in" filter="fade">
                                      <p:cBhvr>
                                        <p:cTn id="49" dur="500"/>
                                        <p:tgtEl>
                                          <p:spTgt spid="641"/>
                                        </p:tgtEl>
                                      </p:cBhvr>
                                    </p:animEffect>
                                  </p:childTnLst>
                                </p:cTn>
                              </p:par>
                              <p:par>
                                <p:cTn id="50" presetID="10" presetClass="entr" presetSubtype="0" fill="hold" nodeType="withEffect">
                                  <p:stCondLst>
                                    <p:cond delay="0"/>
                                  </p:stCondLst>
                                  <p:childTnLst>
                                    <p:set>
                                      <p:cBhvr>
                                        <p:cTn id="51" dur="1" fill="hold">
                                          <p:stCondLst>
                                            <p:cond delay="0"/>
                                          </p:stCondLst>
                                        </p:cTn>
                                        <p:tgtEl>
                                          <p:spTgt spid="626"/>
                                        </p:tgtEl>
                                        <p:attrNameLst>
                                          <p:attrName>style.visibility</p:attrName>
                                        </p:attrNameLst>
                                      </p:cBhvr>
                                      <p:to>
                                        <p:strVal val="visible"/>
                                      </p:to>
                                    </p:set>
                                    <p:animEffect transition="in" filter="fade">
                                      <p:cBhvr>
                                        <p:cTn id="52" dur="500"/>
                                        <p:tgtEl>
                                          <p:spTgt spid="626"/>
                                        </p:tgtEl>
                                      </p:cBhvr>
                                    </p:animEffect>
                                  </p:childTnLst>
                                </p:cTn>
                              </p:par>
                              <p:par>
                                <p:cTn id="53" presetID="10" presetClass="entr" presetSubtype="0" fill="hold" nodeType="withEffect">
                                  <p:stCondLst>
                                    <p:cond delay="0"/>
                                  </p:stCondLst>
                                  <p:childTnLst>
                                    <p:set>
                                      <p:cBhvr>
                                        <p:cTn id="54" dur="1" fill="hold">
                                          <p:stCondLst>
                                            <p:cond delay="0"/>
                                          </p:stCondLst>
                                        </p:cTn>
                                        <p:tgtEl>
                                          <p:spTgt spid="632"/>
                                        </p:tgtEl>
                                        <p:attrNameLst>
                                          <p:attrName>style.visibility</p:attrName>
                                        </p:attrNameLst>
                                      </p:cBhvr>
                                      <p:to>
                                        <p:strVal val="visible"/>
                                      </p:to>
                                    </p:set>
                                    <p:animEffect transition="in" filter="fade">
                                      <p:cBhvr>
                                        <p:cTn id="55" dur="500"/>
                                        <p:tgtEl>
                                          <p:spTgt spid="6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 grpId="0"/>
      <p:bldP spid="625" grpId="0"/>
      <p:bldP spid="20" grpId="0"/>
      <p:bldP spid="2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28"/>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Plan de navigation :</a:t>
            </a:r>
            <a:endParaRPr dirty="0"/>
          </a:p>
        </p:txBody>
      </p:sp>
      <p:sp>
        <p:nvSpPr>
          <p:cNvPr id="625" name="Google Shape;625;p28"/>
          <p:cNvSpPr txBox="1"/>
          <p:nvPr/>
        </p:nvSpPr>
        <p:spPr>
          <a:xfrm>
            <a:off x="2985000" y="1397500"/>
            <a:ext cx="31803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Carter One"/>
                <a:ea typeface="Carter One"/>
                <a:cs typeface="Carter One"/>
                <a:sym typeface="Carter One"/>
              </a:rPr>
              <a:t>A propos de nous</a:t>
            </a:r>
            <a:endParaRPr sz="2400" dirty="0">
              <a:solidFill>
                <a:schemeClr val="dk1"/>
              </a:solidFill>
              <a:latin typeface="Carter One"/>
              <a:ea typeface="Carter One"/>
              <a:cs typeface="Carter One"/>
              <a:sym typeface="Carter One"/>
            </a:endParaRPr>
          </a:p>
        </p:txBody>
      </p:sp>
      <p:cxnSp>
        <p:nvCxnSpPr>
          <p:cNvPr id="626" name="Google Shape;626;p28"/>
          <p:cNvCxnSpPr>
            <a:cxnSpLocks/>
            <a:stCxn id="625" idx="3"/>
            <a:endCxn id="627" idx="0"/>
          </p:cNvCxnSpPr>
          <p:nvPr/>
        </p:nvCxnSpPr>
        <p:spPr>
          <a:xfrm>
            <a:off x="6165300" y="1623100"/>
            <a:ext cx="1261200" cy="1089000"/>
          </a:xfrm>
          <a:prstGeom prst="bentConnector2">
            <a:avLst/>
          </a:prstGeom>
          <a:noFill/>
          <a:ln w="28575" cap="flat" cmpd="sng">
            <a:solidFill>
              <a:schemeClr val="dk1"/>
            </a:solidFill>
            <a:prstDash val="solid"/>
            <a:round/>
            <a:headEnd type="none" w="med" len="med"/>
            <a:tailEnd type="none" w="med" len="med"/>
          </a:ln>
        </p:spPr>
      </p:cxnSp>
      <p:cxnSp>
        <p:nvCxnSpPr>
          <p:cNvPr id="630" name="Google Shape;630;p28"/>
          <p:cNvCxnSpPr>
            <a:cxnSpLocks/>
            <a:stCxn id="625" idx="1"/>
            <a:endCxn id="631" idx="0"/>
          </p:cNvCxnSpPr>
          <p:nvPr/>
        </p:nvCxnSpPr>
        <p:spPr>
          <a:xfrm flipH="1">
            <a:off x="1723800" y="1623100"/>
            <a:ext cx="1261200" cy="1089000"/>
          </a:xfrm>
          <a:prstGeom prst="bentConnector2">
            <a:avLst/>
          </a:prstGeom>
          <a:noFill/>
          <a:ln w="28575" cap="flat" cmpd="sng">
            <a:solidFill>
              <a:schemeClr val="dk1"/>
            </a:solidFill>
            <a:prstDash val="solid"/>
            <a:round/>
            <a:headEnd type="none" w="med" len="med"/>
            <a:tailEnd type="none" w="med" len="med"/>
          </a:ln>
        </p:spPr>
      </p:cxnSp>
      <p:sp>
        <p:nvSpPr>
          <p:cNvPr id="632" name="Google Shape;632;p28"/>
          <p:cNvSpPr/>
          <p:nvPr/>
        </p:nvSpPr>
        <p:spPr>
          <a:xfrm>
            <a:off x="6254496" y="2289813"/>
            <a:ext cx="2105629" cy="908900"/>
          </a:xfrm>
          <a:custGeom>
            <a:avLst/>
            <a:gdLst/>
            <a:ahLst/>
            <a:cxnLst/>
            <a:rect l="l" t="t" r="r" b="b"/>
            <a:pathLst>
              <a:path w="75603" h="36356" extrusionOk="0">
                <a:moveTo>
                  <a:pt x="0" y="31398"/>
                </a:moveTo>
                <a:lnTo>
                  <a:pt x="57425" y="0"/>
                </a:lnTo>
                <a:lnTo>
                  <a:pt x="75603" y="36356"/>
                </a:lnTo>
                <a:close/>
              </a:path>
            </a:pathLst>
          </a:custGeom>
          <a:solidFill>
            <a:schemeClr val="accent3"/>
          </a:solidFill>
          <a:ln>
            <a:noFill/>
          </a:ln>
        </p:spPr>
      </p:sp>
      <p:sp>
        <p:nvSpPr>
          <p:cNvPr id="634" name="Google Shape;634;p28"/>
          <p:cNvSpPr/>
          <p:nvPr/>
        </p:nvSpPr>
        <p:spPr>
          <a:xfrm>
            <a:off x="783875" y="2341463"/>
            <a:ext cx="1879750" cy="988775"/>
          </a:xfrm>
          <a:custGeom>
            <a:avLst/>
            <a:gdLst/>
            <a:ahLst/>
            <a:cxnLst/>
            <a:rect l="l" t="t" r="r" b="b"/>
            <a:pathLst>
              <a:path w="75190" h="39551" extrusionOk="0">
                <a:moveTo>
                  <a:pt x="0" y="26331"/>
                </a:moveTo>
                <a:lnTo>
                  <a:pt x="51689" y="0"/>
                </a:lnTo>
                <a:lnTo>
                  <a:pt x="75190" y="39551"/>
                </a:lnTo>
                <a:close/>
              </a:path>
            </a:pathLst>
          </a:custGeom>
          <a:solidFill>
            <a:schemeClr val="lt2"/>
          </a:solidFill>
          <a:ln>
            <a:noFill/>
          </a:ln>
        </p:spPr>
      </p:sp>
      <p:grpSp>
        <p:nvGrpSpPr>
          <p:cNvPr id="635" name="Google Shape;635;p28"/>
          <p:cNvGrpSpPr/>
          <p:nvPr/>
        </p:nvGrpSpPr>
        <p:grpSpPr>
          <a:xfrm>
            <a:off x="719492" y="2712163"/>
            <a:ext cx="2072883" cy="1597150"/>
            <a:chOff x="719492" y="2712163"/>
            <a:chExt cx="2072883" cy="1597150"/>
          </a:xfrm>
        </p:grpSpPr>
        <p:sp>
          <p:nvSpPr>
            <p:cNvPr id="636" name="Google Shape;636;p28"/>
            <p:cNvSpPr txBox="1"/>
            <p:nvPr/>
          </p:nvSpPr>
          <p:spPr>
            <a:xfrm>
              <a:off x="783875" y="3573413"/>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dirty="0">
                  <a:solidFill>
                    <a:schemeClr val="dk1"/>
                  </a:solidFill>
                  <a:latin typeface="Livvic"/>
                </a:rPr>
                <a:t>Historique et informations sur l'hôtel</a:t>
              </a:r>
              <a:endParaRPr dirty="0">
                <a:solidFill>
                  <a:schemeClr val="dk1"/>
                </a:solidFill>
                <a:latin typeface="Livvic"/>
                <a:sym typeface="Livvic"/>
              </a:endParaRPr>
            </a:p>
          </p:txBody>
        </p:sp>
        <p:sp>
          <p:nvSpPr>
            <p:cNvPr id="631" name="Google Shape;631;p28"/>
            <p:cNvSpPr txBox="1"/>
            <p:nvPr/>
          </p:nvSpPr>
          <p:spPr>
            <a:xfrm>
              <a:off x="719492"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Historique</a:t>
              </a:r>
              <a:endParaRPr sz="1800" b="1" dirty="0">
                <a:solidFill>
                  <a:schemeClr val="dk1"/>
                </a:solidFill>
                <a:latin typeface="Livvic"/>
                <a:ea typeface="Livvic"/>
                <a:cs typeface="Livvic"/>
                <a:sym typeface="Livvic"/>
              </a:endParaRPr>
            </a:p>
          </p:txBody>
        </p:sp>
      </p:grpSp>
      <p:grpSp>
        <p:nvGrpSpPr>
          <p:cNvPr id="641" name="Google Shape;641;p28"/>
          <p:cNvGrpSpPr/>
          <p:nvPr/>
        </p:nvGrpSpPr>
        <p:grpSpPr>
          <a:xfrm>
            <a:off x="6422304" y="2712163"/>
            <a:ext cx="2008537" cy="1721632"/>
            <a:chOff x="6422304" y="2712163"/>
            <a:chExt cx="2008537" cy="1721632"/>
          </a:xfrm>
        </p:grpSpPr>
        <p:sp>
          <p:nvSpPr>
            <p:cNvPr id="643" name="Google Shape;643;p28"/>
            <p:cNvSpPr txBox="1"/>
            <p:nvPr/>
          </p:nvSpPr>
          <p:spPr>
            <a:xfrm>
              <a:off x="6422304"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ivvic"/>
                <a:ea typeface="Livvic"/>
                <a:cs typeface="Livvic"/>
                <a:sym typeface="Livvic"/>
              </a:endParaRPr>
            </a:p>
          </p:txBody>
        </p:sp>
        <p:sp>
          <p:nvSpPr>
            <p:cNvPr id="627" name="Google Shape;627;p28"/>
            <p:cNvSpPr txBox="1"/>
            <p:nvPr/>
          </p:nvSpPr>
          <p:spPr>
            <a:xfrm>
              <a:off x="6422341"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Distinctions</a:t>
              </a:r>
              <a:endParaRPr sz="1800" b="1" dirty="0">
                <a:solidFill>
                  <a:schemeClr val="dk1"/>
                </a:solidFill>
                <a:latin typeface="Livvic"/>
                <a:ea typeface="Livvic"/>
                <a:cs typeface="Livvic"/>
                <a:sym typeface="Livvic"/>
              </a:endParaRPr>
            </a:p>
          </p:txBody>
        </p:sp>
      </p:grpSp>
      <p:sp>
        <p:nvSpPr>
          <p:cNvPr id="20" name="ZoneTexte 19">
            <a:extLst>
              <a:ext uri="{FF2B5EF4-FFF2-40B4-BE49-F238E27FC236}">
                <a16:creationId xmlns:a16="http://schemas.microsoft.com/office/drawing/2014/main" id="{AFBBC7C8-A490-497D-A3F7-EDBE14F7640A}"/>
              </a:ext>
            </a:extLst>
          </p:cNvPr>
          <p:cNvSpPr txBox="1"/>
          <p:nvPr/>
        </p:nvSpPr>
        <p:spPr>
          <a:xfrm>
            <a:off x="5779844" y="3520381"/>
            <a:ext cx="2993136" cy="738664"/>
          </a:xfrm>
          <a:prstGeom prst="rect">
            <a:avLst/>
          </a:prstGeom>
          <a:noFill/>
        </p:spPr>
        <p:txBody>
          <a:bodyPr wrap="square">
            <a:spAutoFit/>
          </a:bodyPr>
          <a:lstStyle/>
          <a:p>
            <a:pPr algn="ctr"/>
            <a:r>
              <a:rPr lang="fr-FR" dirty="0">
                <a:solidFill>
                  <a:schemeClr val="dk1"/>
                </a:solidFill>
                <a:latin typeface="Livvic"/>
              </a:rPr>
              <a:t>Mise en valeur des valeurs de l'établissement, de son équipe et de ses distinctions</a:t>
            </a:r>
          </a:p>
        </p:txBody>
      </p:sp>
    </p:spTree>
    <p:extLst>
      <p:ext uri="{BB962C8B-B14F-4D97-AF65-F5344CB8AC3E}">
        <p14:creationId xmlns:p14="http://schemas.microsoft.com/office/powerpoint/2010/main" val="181356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4"/>
                                        </p:tgtEl>
                                        <p:attrNameLst>
                                          <p:attrName>style.visibility</p:attrName>
                                        </p:attrNameLst>
                                      </p:cBhvr>
                                      <p:to>
                                        <p:strVal val="visible"/>
                                      </p:to>
                                    </p:set>
                                    <p:animEffect transition="in" filter="fade">
                                      <p:cBhvr>
                                        <p:cTn id="7" dur="500"/>
                                        <p:tgtEl>
                                          <p:spTgt spid="6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5"/>
                                        </p:tgtEl>
                                        <p:attrNameLst>
                                          <p:attrName>style.visibility</p:attrName>
                                        </p:attrNameLst>
                                      </p:cBhvr>
                                      <p:to>
                                        <p:strVal val="visible"/>
                                      </p:to>
                                    </p:set>
                                    <p:animEffect transition="in" filter="fade">
                                      <p:cBhvr>
                                        <p:cTn id="12" dur="500"/>
                                        <p:tgtEl>
                                          <p:spTgt spid="6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0"/>
                                        </p:tgtEl>
                                        <p:attrNameLst>
                                          <p:attrName>style.visibility</p:attrName>
                                        </p:attrNameLst>
                                      </p:cBhvr>
                                      <p:to>
                                        <p:strVal val="visible"/>
                                      </p:to>
                                    </p:set>
                                    <p:animEffect transition="in" filter="fade">
                                      <p:cBhvr>
                                        <p:cTn id="17" dur="500"/>
                                        <p:tgtEl>
                                          <p:spTgt spid="630"/>
                                        </p:tgtEl>
                                      </p:cBhvr>
                                    </p:animEffect>
                                  </p:childTnLst>
                                </p:cTn>
                              </p:par>
                              <p:par>
                                <p:cTn id="18" presetID="10" presetClass="entr" presetSubtype="0" fill="hold" nodeType="withEffect">
                                  <p:stCondLst>
                                    <p:cond delay="0"/>
                                  </p:stCondLst>
                                  <p:childTnLst>
                                    <p:set>
                                      <p:cBhvr>
                                        <p:cTn id="19" dur="1" fill="hold">
                                          <p:stCondLst>
                                            <p:cond delay="0"/>
                                          </p:stCondLst>
                                        </p:cTn>
                                        <p:tgtEl>
                                          <p:spTgt spid="634"/>
                                        </p:tgtEl>
                                        <p:attrNameLst>
                                          <p:attrName>style.visibility</p:attrName>
                                        </p:attrNameLst>
                                      </p:cBhvr>
                                      <p:to>
                                        <p:strVal val="visible"/>
                                      </p:to>
                                    </p:set>
                                    <p:animEffect transition="in" filter="fade">
                                      <p:cBhvr>
                                        <p:cTn id="20" dur="500"/>
                                        <p:tgtEl>
                                          <p:spTgt spid="63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35"/>
                                        </p:tgtEl>
                                        <p:attrNameLst>
                                          <p:attrName>style.visibility</p:attrName>
                                        </p:attrNameLst>
                                      </p:cBhvr>
                                      <p:to>
                                        <p:strVal val="visible"/>
                                      </p:to>
                                    </p:set>
                                    <p:animEffect transition="in" filter="fade">
                                      <p:cBhvr>
                                        <p:cTn id="25" dur="500"/>
                                        <p:tgtEl>
                                          <p:spTgt spid="63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6"/>
                                        </p:tgtEl>
                                        <p:attrNameLst>
                                          <p:attrName>style.visibility</p:attrName>
                                        </p:attrNameLst>
                                      </p:cBhvr>
                                      <p:to>
                                        <p:strVal val="visible"/>
                                      </p:to>
                                    </p:set>
                                    <p:animEffect transition="in" filter="fade">
                                      <p:cBhvr>
                                        <p:cTn id="30" dur="500"/>
                                        <p:tgtEl>
                                          <p:spTgt spid="626"/>
                                        </p:tgtEl>
                                      </p:cBhvr>
                                    </p:animEffect>
                                  </p:childTnLst>
                                </p:cTn>
                              </p:par>
                              <p:par>
                                <p:cTn id="31" presetID="10" presetClass="entr" presetSubtype="0" fill="hold" nodeType="withEffect">
                                  <p:stCondLst>
                                    <p:cond delay="0"/>
                                  </p:stCondLst>
                                  <p:childTnLst>
                                    <p:set>
                                      <p:cBhvr>
                                        <p:cTn id="32" dur="1" fill="hold">
                                          <p:stCondLst>
                                            <p:cond delay="0"/>
                                          </p:stCondLst>
                                        </p:cTn>
                                        <p:tgtEl>
                                          <p:spTgt spid="632"/>
                                        </p:tgtEl>
                                        <p:attrNameLst>
                                          <p:attrName>style.visibility</p:attrName>
                                        </p:attrNameLst>
                                      </p:cBhvr>
                                      <p:to>
                                        <p:strVal val="visible"/>
                                      </p:to>
                                    </p:set>
                                    <p:animEffect transition="in" filter="fade">
                                      <p:cBhvr>
                                        <p:cTn id="33" dur="500"/>
                                        <p:tgtEl>
                                          <p:spTgt spid="632"/>
                                        </p:tgtEl>
                                      </p:cBhvr>
                                    </p:animEffect>
                                  </p:childTnLst>
                                </p:cTn>
                              </p:par>
                              <p:par>
                                <p:cTn id="34" presetID="10" presetClass="entr" presetSubtype="0" fill="hold" nodeType="withEffect">
                                  <p:stCondLst>
                                    <p:cond delay="0"/>
                                  </p:stCondLst>
                                  <p:childTnLst>
                                    <p:set>
                                      <p:cBhvr>
                                        <p:cTn id="35" dur="1" fill="hold">
                                          <p:stCondLst>
                                            <p:cond delay="0"/>
                                          </p:stCondLst>
                                        </p:cTn>
                                        <p:tgtEl>
                                          <p:spTgt spid="641"/>
                                        </p:tgtEl>
                                        <p:attrNameLst>
                                          <p:attrName>style.visibility</p:attrName>
                                        </p:attrNameLst>
                                      </p:cBhvr>
                                      <p:to>
                                        <p:strVal val="visible"/>
                                      </p:to>
                                    </p:set>
                                    <p:animEffect transition="in" filter="fade">
                                      <p:cBhvr>
                                        <p:cTn id="36" dur="500"/>
                                        <p:tgtEl>
                                          <p:spTgt spid="6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animEffect transition="in" filter="fade">
                                      <p:cBhvr>
                                        <p:cTn id="4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 grpId="0"/>
      <p:bldP spid="6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4;p28">
            <a:extLst>
              <a:ext uri="{FF2B5EF4-FFF2-40B4-BE49-F238E27FC236}">
                <a16:creationId xmlns:a16="http://schemas.microsoft.com/office/drawing/2014/main" id="{A454BCE6-394A-4534-898B-46BDD9CF2A76}"/>
              </a:ext>
            </a:extLst>
          </p:cNvPr>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Plan de navigation :</a:t>
            </a:r>
            <a:endParaRPr dirty="0"/>
          </a:p>
        </p:txBody>
      </p:sp>
      <p:sp>
        <p:nvSpPr>
          <p:cNvPr id="4" name="Google Shape;625;p28">
            <a:extLst>
              <a:ext uri="{FF2B5EF4-FFF2-40B4-BE49-F238E27FC236}">
                <a16:creationId xmlns:a16="http://schemas.microsoft.com/office/drawing/2014/main" id="{69EEDEDC-0073-448B-8C99-2B5545DBA35A}"/>
              </a:ext>
            </a:extLst>
          </p:cNvPr>
          <p:cNvSpPr txBox="1"/>
          <p:nvPr/>
        </p:nvSpPr>
        <p:spPr>
          <a:xfrm>
            <a:off x="2985000" y="1397500"/>
            <a:ext cx="31803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dk1"/>
                </a:solidFill>
                <a:latin typeface="Carter One"/>
                <a:ea typeface="Carter One"/>
                <a:cs typeface="Carter One"/>
                <a:sym typeface="Carter One"/>
              </a:rPr>
              <a:t>Contact</a:t>
            </a:r>
            <a:endParaRPr sz="2400" dirty="0">
              <a:solidFill>
                <a:schemeClr val="dk1"/>
              </a:solidFill>
              <a:latin typeface="Carter One"/>
              <a:ea typeface="Carter One"/>
              <a:cs typeface="Carter One"/>
              <a:sym typeface="Carter One"/>
            </a:endParaRPr>
          </a:p>
        </p:txBody>
      </p:sp>
      <p:cxnSp>
        <p:nvCxnSpPr>
          <p:cNvPr id="5" name="Google Shape;626;p28">
            <a:extLst>
              <a:ext uri="{FF2B5EF4-FFF2-40B4-BE49-F238E27FC236}">
                <a16:creationId xmlns:a16="http://schemas.microsoft.com/office/drawing/2014/main" id="{71D06DC0-E161-4331-9AEB-D79EB278C751}"/>
              </a:ext>
            </a:extLst>
          </p:cNvPr>
          <p:cNvCxnSpPr>
            <a:stCxn id="4" idx="3"/>
            <a:endCxn id="19" idx="0"/>
          </p:cNvCxnSpPr>
          <p:nvPr/>
        </p:nvCxnSpPr>
        <p:spPr>
          <a:xfrm>
            <a:off x="6165300" y="1623100"/>
            <a:ext cx="1261200" cy="1089000"/>
          </a:xfrm>
          <a:prstGeom prst="bentConnector2">
            <a:avLst/>
          </a:prstGeom>
          <a:noFill/>
          <a:ln w="28575" cap="flat" cmpd="sng">
            <a:solidFill>
              <a:schemeClr val="dk1"/>
            </a:solidFill>
            <a:prstDash val="solid"/>
            <a:round/>
            <a:headEnd type="none" w="med" len="med"/>
            <a:tailEnd type="none" w="med" len="med"/>
          </a:ln>
        </p:spPr>
      </p:cxnSp>
      <p:cxnSp>
        <p:nvCxnSpPr>
          <p:cNvPr id="7" name="Google Shape;630;p28">
            <a:extLst>
              <a:ext uri="{FF2B5EF4-FFF2-40B4-BE49-F238E27FC236}">
                <a16:creationId xmlns:a16="http://schemas.microsoft.com/office/drawing/2014/main" id="{669BD2F6-62D7-4692-966E-90E54710EE21}"/>
              </a:ext>
            </a:extLst>
          </p:cNvPr>
          <p:cNvCxnSpPr>
            <a:stCxn id="4" idx="1"/>
            <a:endCxn id="13" idx="0"/>
          </p:cNvCxnSpPr>
          <p:nvPr/>
        </p:nvCxnSpPr>
        <p:spPr>
          <a:xfrm flipH="1">
            <a:off x="1723800" y="1623100"/>
            <a:ext cx="1261200" cy="1089000"/>
          </a:xfrm>
          <a:prstGeom prst="bentConnector2">
            <a:avLst/>
          </a:prstGeom>
          <a:noFill/>
          <a:ln w="28575" cap="flat" cmpd="sng">
            <a:solidFill>
              <a:schemeClr val="dk1"/>
            </a:solidFill>
            <a:prstDash val="solid"/>
            <a:round/>
            <a:headEnd type="none" w="med" len="med"/>
            <a:tailEnd type="none" w="med" len="med"/>
          </a:ln>
        </p:spPr>
      </p:cxnSp>
      <p:sp>
        <p:nvSpPr>
          <p:cNvPr id="8" name="Google Shape;632;p28">
            <a:extLst>
              <a:ext uri="{FF2B5EF4-FFF2-40B4-BE49-F238E27FC236}">
                <a16:creationId xmlns:a16="http://schemas.microsoft.com/office/drawing/2014/main" id="{BBD41C55-864B-4B0B-A3DD-86D6251EE6D2}"/>
              </a:ext>
            </a:extLst>
          </p:cNvPr>
          <p:cNvSpPr/>
          <p:nvPr/>
        </p:nvSpPr>
        <p:spPr>
          <a:xfrm>
            <a:off x="6229735" y="2289813"/>
            <a:ext cx="2194748" cy="908900"/>
          </a:xfrm>
          <a:custGeom>
            <a:avLst/>
            <a:gdLst/>
            <a:ahLst/>
            <a:cxnLst/>
            <a:rect l="l" t="t" r="r" b="b"/>
            <a:pathLst>
              <a:path w="75603" h="36356" extrusionOk="0">
                <a:moveTo>
                  <a:pt x="0" y="31398"/>
                </a:moveTo>
                <a:lnTo>
                  <a:pt x="57425" y="0"/>
                </a:lnTo>
                <a:lnTo>
                  <a:pt x="75603" y="36356"/>
                </a:lnTo>
                <a:close/>
              </a:path>
            </a:pathLst>
          </a:custGeom>
          <a:solidFill>
            <a:schemeClr val="accent3"/>
          </a:solidFill>
          <a:ln>
            <a:noFill/>
          </a:ln>
        </p:spPr>
      </p:sp>
      <p:sp>
        <p:nvSpPr>
          <p:cNvPr id="10" name="Google Shape;634;p28">
            <a:extLst>
              <a:ext uri="{FF2B5EF4-FFF2-40B4-BE49-F238E27FC236}">
                <a16:creationId xmlns:a16="http://schemas.microsoft.com/office/drawing/2014/main" id="{11B39859-D736-4B9F-AE73-C6EC5A509451}"/>
              </a:ext>
            </a:extLst>
          </p:cNvPr>
          <p:cNvSpPr/>
          <p:nvPr/>
        </p:nvSpPr>
        <p:spPr>
          <a:xfrm>
            <a:off x="719517" y="2341463"/>
            <a:ext cx="2008416" cy="988775"/>
          </a:xfrm>
          <a:custGeom>
            <a:avLst/>
            <a:gdLst/>
            <a:ahLst/>
            <a:cxnLst/>
            <a:rect l="l" t="t" r="r" b="b"/>
            <a:pathLst>
              <a:path w="75190" h="39551" extrusionOk="0">
                <a:moveTo>
                  <a:pt x="0" y="26331"/>
                </a:moveTo>
                <a:lnTo>
                  <a:pt x="51689" y="0"/>
                </a:lnTo>
                <a:lnTo>
                  <a:pt x="75190" y="39551"/>
                </a:lnTo>
                <a:close/>
              </a:path>
            </a:pathLst>
          </a:custGeom>
          <a:solidFill>
            <a:schemeClr val="lt2"/>
          </a:solidFill>
          <a:ln>
            <a:noFill/>
          </a:ln>
        </p:spPr>
      </p:sp>
      <p:grpSp>
        <p:nvGrpSpPr>
          <p:cNvPr id="11" name="Google Shape;635;p28">
            <a:extLst>
              <a:ext uri="{FF2B5EF4-FFF2-40B4-BE49-F238E27FC236}">
                <a16:creationId xmlns:a16="http://schemas.microsoft.com/office/drawing/2014/main" id="{55C9D1C4-C2FB-49FA-ACBD-BCD036BD89F4}"/>
              </a:ext>
            </a:extLst>
          </p:cNvPr>
          <p:cNvGrpSpPr/>
          <p:nvPr/>
        </p:nvGrpSpPr>
        <p:grpSpPr>
          <a:xfrm>
            <a:off x="719433" y="2712163"/>
            <a:ext cx="2008559" cy="1721632"/>
            <a:chOff x="719433" y="2712163"/>
            <a:chExt cx="2008559" cy="1721632"/>
          </a:xfrm>
        </p:grpSpPr>
        <p:sp>
          <p:nvSpPr>
            <p:cNvPr id="12" name="Google Shape;636;p28">
              <a:extLst>
                <a:ext uri="{FF2B5EF4-FFF2-40B4-BE49-F238E27FC236}">
                  <a16:creationId xmlns:a16="http://schemas.microsoft.com/office/drawing/2014/main" id="{356E769A-B104-4089-BCD6-1620A6F1985F}"/>
                </a:ext>
              </a:extLst>
            </p:cNvPr>
            <p:cNvSpPr txBox="1"/>
            <p:nvPr/>
          </p:nvSpPr>
          <p:spPr>
            <a:xfrm>
              <a:off x="719433"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ivvic"/>
                <a:ea typeface="Livvic"/>
                <a:cs typeface="Livvic"/>
                <a:sym typeface="Livvic"/>
              </a:endParaRPr>
            </a:p>
          </p:txBody>
        </p:sp>
        <p:sp>
          <p:nvSpPr>
            <p:cNvPr id="13" name="Google Shape;631;p28">
              <a:extLst>
                <a:ext uri="{FF2B5EF4-FFF2-40B4-BE49-F238E27FC236}">
                  <a16:creationId xmlns:a16="http://schemas.microsoft.com/office/drawing/2014/main" id="{FAD57D95-E070-4988-8211-A3099D21AA88}"/>
                </a:ext>
              </a:extLst>
            </p:cNvPr>
            <p:cNvSpPr txBox="1"/>
            <p:nvPr/>
          </p:nvSpPr>
          <p:spPr>
            <a:xfrm>
              <a:off x="719492"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800" b="1" dirty="0">
                  <a:solidFill>
                    <a:schemeClr val="dk1"/>
                  </a:solidFill>
                  <a:latin typeface="Livvic"/>
                  <a:ea typeface="Livvic"/>
                  <a:cs typeface="Livvic"/>
                  <a:sym typeface="Livvic"/>
                </a:rPr>
                <a:t>Formulaire</a:t>
              </a:r>
            </a:p>
          </p:txBody>
        </p:sp>
      </p:grpSp>
      <p:grpSp>
        <p:nvGrpSpPr>
          <p:cNvPr id="17" name="Google Shape;641;p28">
            <a:extLst>
              <a:ext uri="{FF2B5EF4-FFF2-40B4-BE49-F238E27FC236}">
                <a16:creationId xmlns:a16="http://schemas.microsoft.com/office/drawing/2014/main" id="{6CA2A4F0-C365-476E-9C67-8601C8D94F5E}"/>
              </a:ext>
            </a:extLst>
          </p:cNvPr>
          <p:cNvGrpSpPr/>
          <p:nvPr/>
        </p:nvGrpSpPr>
        <p:grpSpPr>
          <a:xfrm>
            <a:off x="6422304" y="2712163"/>
            <a:ext cx="2008537" cy="1721632"/>
            <a:chOff x="6422304" y="2712163"/>
            <a:chExt cx="2008537" cy="1721632"/>
          </a:xfrm>
        </p:grpSpPr>
        <p:sp>
          <p:nvSpPr>
            <p:cNvPr id="18" name="Google Shape;643;p28">
              <a:extLst>
                <a:ext uri="{FF2B5EF4-FFF2-40B4-BE49-F238E27FC236}">
                  <a16:creationId xmlns:a16="http://schemas.microsoft.com/office/drawing/2014/main" id="{6C73DF5B-3ADA-4E20-B2FE-A3B36770BAB1}"/>
                </a:ext>
              </a:extLst>
            </p:cNvPr>
            <p:cNvSpPr txBox="1"/>
            <p:nvPr/>
          </p:nvSpPr>
          <p:spPr>
            <a:xfrm>
              <a:off x="6422304"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ivvic"/>
                <a:ea typeface="Livvic"/>
                <a:cs typeface="Livvic"/>
                <a:sym typeface="Livvic"/>
              </a:endParaRPr>
            </a:p>
          </p:txBody>
        </p:sp>
        <p:sp>
          <p:nvSpPr>
            <p:cNvPr id="19" name="Google Shape;627;p28">
              <a:extLst>
                <a:ext uri="{FF2B5EF4-FFF2-40B4-BE49-F238E27FC236}">
                  <a16:creationId xmlns:a16="http://schemas.microsoft.com/office/drawing/2014/main" id="{BC33179C-A228-465F-82A3-AE8347B5BCA8}"/>
                </a:ext>
              </a:extLst>
            </p:cNvPr>
            <p:cNvSpPr txBox="1"/>
            <p:nvPr/>
          </p:nvSpPr>
          <p:spPr>
            <a:xfrm>
              <a:off x="6422341"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Coordonnées</a:t>
              </a:r>
              <a:endParaRPr sz="1800" b="1" dirty="0">
                <a:solidFill>
                  <a:schemeClr val="dk1"/>
                </a:solidFill>
                <a:latin typeface="Livvic"/>
                <a:ea typeface="Livvic"/>
                <a:cs typeface="Livvic"/>
                <a:sym typeface="Livvic"/>
              </a:endParaRPr>
            </a:p>
          </p:txBody>
        </p:sp>
      </p:grpSp>
      <p:sp>
        <p:nvSpPr>
          <p:cNvPr id="20" name="ZoneTexte 19">
            <a:extLst>
              <a:ext uri="{FF2B5EF4-FFF2-40B4-BE49-F238E27FC236}">
                <a16:creationId xmlns:a16="http://schemas.microsoft.com/office/drawing/2014/main" id="{D2EFF25B-ECA6-443F-A978-DE3210695C1B}"/>
              </a:ext>
            </a:extLst>
          </p:cNvPr>
          <p:cNvSpPr txBox="1"/>
          <p:nvPr/>
        </p:nvSpPr>
        <p:spPr>
          <a:xfrm>
            <a:off x="-111272" y="3696513"/>
            <a:ext cx="3669909" cy="523220"/>
          </a:xfrm>
          <a:prstGeom prst="rect">
            <a:avLst/>
          </a:prstGeom>
          <a:noFill/>
        </p:spPr>
        <p:txBody>
          <a:bodyPr wrap="square">
            <a:spAutoFit/>
          </a:bodyPr>
          <a:lstStyle/>
          <a:p>
            <a:pPr algn="ctr"/>
            <a:r>
              <a:rPr lang="fr-FR" dirty="0">
                <a:solidFill>
                  <a:schemeClr val="dk1"/>
                </a:solidFill>
                <a:latin typeface="Livvic"/>
              </a:rPr>
              <a:t>Coordonnées de l'hôtel (adresse, numéro de téléphone, adresse e-mail)</a:t>
            </a:r>
          </a:p>
        </p:txBody>
      </p:sp>
      <p:sp>
        <p:nvSpPr>
          <p:cNvPr id="22" name="ZoneTexte 21">
            <a:extLst>
              <a:ext uri="{FF2B5EF4-FFF2-40B4-BE49-F238E27FC236}">
                <a16:creationId xmlns:a16="http://schemas.microsoft.com/office/drawing/2014/main" id="{6F7EE11A-47AD-4AF6-AD9C-25F29B921B4A}"/>
              </a:ext>
            </a:extLst>
          </p:cNvPr>
          <p:cNvSpPr txBox="1"/>
          <p:nvPr/>
        </p:nvSpPr>
        <p:spPr>
          <a:xfrm>
            <a:off x="6331375" y="3664882"/>
            <a:ext cx="2490479" cy="738664"/>
          </a:xfrm>
          <a:prstGeom prst="rect">
            <a:avLst/>
          </a:prstGeom>
          <a:noFill/>
        </p:spPr>
        <p:txBody>
          <a:bodyPr wrap="square">
            <a:spAutoFit/>
          </a:bodyPr>
          <a:lstStyle/>
          <a:p>
            <a:pPr algn="ctr"/>
            <a:r>
              <a:rPr lang="fr-FR" dirty="0">
                <a:solidFill>
                  <a:schemeClr val="dk1"/>
                </a:solidFill>
                <a:latin typeface="Livvic"/>
              </a:rPr>
              <a:t>Formulaire de contact pour les demandes spécifiques ou les questions</a:t>
            </a:r>
          </a:p>
        </p:txBody>
      </p:sp>
    </p:spTree>
    <p:extLst>
      <p:ext uri="{BB962C8B-B14F-4D97-AF65-F5344CB8AC3E}">
        <p14:creationId xmlns:p14="http://schemas.microsoft.com/office/powerpoint/2010/main" val="233703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0" grpId="0"/>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4;p28">
            <a:extLst>
              <a:ext uri="{FF2B5EF4-FFF2-40B4-BE49-F238E27FC236}">
                <a16:creationId xmlns:a16="http://schemas.microsoft.com/office/drawing/2014/main" id="{F21A2D58-B4A9-4E33-80C8-D620D8FA8583}"/>
              </a:ext>
            </a:extLst>
          </p:cNvPr>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Plan de navigation :</a:t>
            </a:r>
            <a:endParaRPr dirty="0"/>
          </a:p>
        </p:txBody>
      </p:sp>
      <p:sp>
        <p:nvSpPr>
          <p:cNvPr id="4" name="Google Shape;625;p28">
            <a:extLst>
              <a:ext uri="{FF2B5EF4-FFF2-40B4-BE49-F238E27FC236}">
                <a16:creationId xmlns:a16="http://schemas.microsoft.com/office/drawing/2014/main" id="{70F51B97-23AA-49E5-B1F9-0C1BD0559A89}"/>
              </a:ext>
            </a:extLst>
          </p:cNvPr>
          <p:cNvSpPr txBox="1"/>
          <p:nvPr/>
        </p:nvSpPr>
        <p:spPr>
          <a:xfrm>
            <a:off x="2985000" y="1397500"/>
            <a:ext cx="31803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dk1"/>
                </a:solidFill>
                <a:latin typeface="Carter One"/>
                <a:ea typeface="Carter One"/>
                <a:cs typeface="Carter One"/>
                <a:sym typeface="Carter One"/>
              </a:rPr>
              <a:t>Connexion </a:t>
            </a:r>
            <a:endParaRPr sz="2400" dirty="0">
              <a:solidFill>
                <a:schemeClr val="dk1"/>
              </a:solidFill>
              <a:latin typeface="Carter One"/>
              <a:ea typeface="Carter One"/>
              <a:cs typeface="Carter One"/>
              <a:sym typeface="Carter One"/>
            </a:endParaRPr>
          </a:p>
        </p:txBody>
      </p:sp>
      <p:cxnSp>
        <p:nvCxnSpPr>
          <p:cNvPr id="5" name="Google Shape;626;p28">
            <a:extLst>
              <a:ext uri="{FF2B5EF4-FFF2-40B4-BE49-F238E27FC236}">
                <a16:creationId xmlns:a16="http://schemas.microsoft.com/office/drawing/2014/main" id="{0675C937-7E53-4B6A-8B23-B79BAFD39B81}"/>
              </a:ext>
            </a:extLst>
          </p:cNvPr>
          <p:cNvCxnSpPr>
            <a:stCxn id="4" idx="3"/>
            <a:endCxn id="19" idx="0"/>
          </p:cNvCxnSpPr>
          <p:nvPr/>
        </p:nvCxnSpPr>
        <p:spPr>
          <a:xfrm>
            <a:off x="6165300" y="1623100"/>
            <a:ext cx="1261200" cy="1089000"/>
          </a:xfrm>
          <a:prstGeom prst="bentConnector2">
            <a:avLst/>
          </a:prstGeom>
          <a:noFill/>
          <a:ln w="28575" cap="flat" cmpd="sng">
            <a:solidFill>
              <a:schemeClr val="dk1"/>
            </a:solidFill>
            <a:prstDash val="solid"/>
            <a:round/>
            <a:headEnd type="none" w="med" len="med"/>
            <a:tailEnd type="none" w="med" len="med"/>
          </a:ln>
        </p:spPr>
      </p:cxnSp>
      <p:cxnSp>
        <p:nvCxnSpPr>
          <p:cNvPr id="6" name="Google Shape;628;p28">
            <a:extLst>
              <a:ext uri="{FF2B5EF4-FFF2-40B4-BE49-F238E27FC236}">
                <a16:creationId xmlns:a16="http://schemas.microsoft.com/office/drawing/2014/main" id="{99F7A4FE-FAF7-4DB0-B501-4896629FE9ED}"/>
              </a:ext>
            </a:extLst>
          </p:cNvPr>
          <p:cNvCxnSpPr>
            <a:stCxn id="4" idx="2"/>
            <a:endCxn id="16" idx="0"/>
          </p:cNvCxnSpPr>
          <p:nvPr/>
        </p:nvCxnSpPr>
        <p:spPr>
          <a:xfrm>
            <a:off x="4575150" y="1848700"/>
            <a:ext cx="0" cy="863400"/>
          </a:xfrm>
          <a:prstGeom prst="straightConnector1">
            <a:avLst/>
          </a:prstGeom>
          <a:noFill/>
          <a:ln w="28575" cap="flat" cmpd="sng">
            <a:solidFill>
              <a:schemeClr val="dk1"/>
            </a:solidFill>
            <a:prstDash val="solid"/>
            <a:round/>
            <a:headEnd type="none" w="med" len="med"/>
            <a:tailEnd type="none" w="med" len="med"/>
          </a:ln>
        </p:spPr>
      </p:cxnSp>
      <p:cxnSp>
        <p:nvCxnSpPr>
          <p:cNvPr id="7" name="Google Shape;630;p28">
            <a:extLst>
              <a:ext uri="{FF2B5EF4-FFF2-40B4-BE49-F238E27FC236}">
                <a16:creationId xmlns:a16="http://schemas.microsoft.com/office/drawing/2014/main" id="{5B0DF78D-6638-4048-8AA8-9EF56EB4C18B}"/>
              </a:ext>
            </a:extLst>
          </p:cNvPr>
          <p:cNvCxnSpPr>
            <a:stCxn id="4" idx="1"/>
            <a:endCxn id="13" idx="0"/>
          </p:cNvCxnSpPr>
          <p:nvPr/>
        </p:nvCxnSpPr>
        <p:spPr>
          <a:xfrm flipH="1">
            <a:off x="1723800" y="1623100"/>
            <a:ext cx="1261200" cy="1089000"/>
          </a:xfrm>
          <a:prstGeom prst="bentConnector2">
            <a:avLst/>
          </a:prstGeom>
          <a:noFill/>
          <a:ln w="28575" cap="flat" cmpd="sng">
            <a:solidFill>
              <a:schemeClr val="dk1"/>
            </a:solidFill>
            <a:prstDash val="solid"/>
            <a:round/>
            <a:headEnd type="none" w="med" len="med"/>
            <a:tailEnd type="none" w="med" len="med"/>
          </a:ln>
        </p:spPr>
      </p:cxnSp>
      <p:sp>
        <p:nvSpPr>
          <p:cNvPr id="8" name="Google Shape;632;p28">
            <a:extLst>
              <a:ext uri="{FF2B5EF4-FFF2-40B4-BE49-F238E27FC236}">
                <a16:creationId xmlns:a16="http://schemas.microsoft.com/office/drawing/2014/main" id="{4B3CD8B1-A4DD-44E0-8059-1F8354E5610C}"/>
              </a:ext>
            </a:extLst>
          </p:cNvPr>
          <p:cNvSpPr/>
          <p:nvPr/>
        </p:nvSpPr>
        <p:spPr>
          <a:xfrm>
            <a:off x="6165300" y="2289813"/>
            <a:ext cx="2194825" cy="908900"/>
          </a:xfrm>
          <a:custGeom>
            <a:avLst/>
            <a:gdLst/>
            <a:ahLst/>
            <a:cxnLst/>
            <a:rect l="l" t="t" r="r" b="b"/>
            <a:pathLst>
              <a:path w="75603" h="36356" extrusionOk="0">
                <a:moveTo>
                  <a:pt x="0" y="31398"/>
                </a:moveTo>
                <a:lnTo>
                  <a:pt x="57425" y="0"/>
                </a:lnTo>
                <a:lnTo>
                  <a:pt x="75603" y="36356"/>
                </a:lnTo>
                <a:close/>
              </a:path>
            </a:pathLst>
          </a:custGeom>
          <a:solidFill>
            <a:schemeClr val="accent3"/>
          </a:solidFill>
          <a:ln>
            <a:noFill/>
          </a:ln>
        </p:spPr>
      </p:sp>
      <p:sp>
        <p:nvSpPr>
          <p:cNvPr id="9" name="Google Shape;633;p28">
            <a:extLst>
              <a:ext uri="{FF2B5EF4-FFF2-40B4-BE49-F238E27FC236}">
                <a16:creationId xmlns:a16="http://schemas.microsoft.com/office/drawing/2014/main" id="{6E364D39-240A-44EA-A12C-4646FAEFBF26}"/>
              </a:ext>
            </a:extLst>
          </p:cNvPr>
          <p:cNvSpPr/>
          <p:nvPr/>
        </p:nvSpPr>
        <p:spPr>
          <a:xfrm>
            <a:off x="3811250" y="2372438"/>
            <a:ext cx="1838450" cy="960550"/>
          </a:xfrm>
          <a:custGeom>
            <a:avLst/>
            <a:gdLst/>
            <a:ahLst/>
            <a:cxnLst/>
            <a:rect l="l" t="t" r="r" b="b"/>
            <a:pathLst>
              <a:path w="73538" h="38422" extrusionOk="0">
                <a:moveTo>
                  <a:pt x="73538" y="23962"/>
                </a:moveTo>
                <a:lnTo>
                  <a:pt x="7023" y="38422"/>
                </a:lnTo>
                <a:lnTo>
                  <a:pt x="0" y="0"/>
                </a:lnTo>
                <a:close/>
              </a:path>
            </a:pathLst>
          </a:custGeom>
          <a:solidFill>
            <a:schemeClr val="accent2"/>
          </a:solidFill>
          <a:ln>
            <a:noFill/>
          </a:ln>
        </p:spPr>
      </p:sp>
      <p:sp>
        <p:nvSpPr>
          <p:cNvPr id="10" name="Google Shape;634;p28">
            <a:extLst>
              <a:ext uri="{FF2B5EF4-FFF2-40B4-BE49-F238E27FC236}">
                <a16:creationId xmlns:a16="http://schemas.microsoft.com/office/drawing/2014/main" id="{316D9194-5CE3-483B-BE4A-CB9B06C8A5E8}"/>
              </a:ext>
            </a:extLst>
          </p:cNvPr>
          <p:cNvSpPr/>
          <p:nvPr/>
        </p:nvSpPr>
        <p:spPr>
          <a:xfrm>
            <a:off x="783875" y="2341463"/>
            <a:ext cx="1879750" cy="988775"/>
          </a:xfrm>
          <a:custGeom>
            <a:avLst/>
            <a:gdLst/>
            <a:ahLst/>
            <a:cxnLst/>
            <a:rect l="l" t="t" r="r" b="b"/>
            <a:pathLst>
              <a:path w="75190" h="39551" extrusionOk="0">
                <a:moveTo>
                  <a:pt x="0" y="26331"/>
                </a:moveTo>
                <a:lnTo>
                  <a:pt x="51689" y="0"/>
                </a:lnTo>
                <a:lnTo>
                  <a:pt x="75190" y="39551"/>
                </a:lnTo>
                <a:close/>
              </a:path>
            </a:pathLst>
          </a:custGeom>
          <a:solidFill>
            <a:schemeClr val="lt2"/>
          </a:solidFill>
          <a:ln>
            <a:noFill/>
          </a:ln>
        </p:spPr>
      </p:sp>
      <p:grpSp>
        <p:nvGrpSpPr>
          <p:cNvPr id="11" name="Google Shape;635;p28">
            <a:extLst>
              <a:ext uri="{FF2B5EF4-FFF2-40B4-BE49-F238E27FC236}">
                <a16:creationId xmlns:a16="http://schemas.microsoft.com/office/drawing/2014/main" id="{56D0DE14-559F-4570-8083-5525BC25D4A6}"/>
              </a:ext>
            </a:extLst>
          </p:cNvPr>
          <p:cNvGrpSpPr/>
          <p:nvPr/>
        </p:nvGrpSpPr>
        <p:grpSpPr>
          <a:xfrm>
            <a:off x="719433" y="2712163"/>
            <a:ext cx="2008559" cy="1721632"/>
            <a:chOff x="719433" y="2712163"/>
            <a:chExt cx="2008559" cy="1721632"/>
          </a:xfrm>
        </p:grpSpPr>
        <p:sp>
          <p:nvSpPr>
            <p:cNvPr id="12" name="Google Shape;636;p28">
              <a:extLst>
                <a:ext uri="{FF2B5EF4-FFF2-40B4-BE49-F238E27FC236}">
                  <a16:creationId xmlns:a16="http://schemas.microsoft.com/office/drawing/2014/main" id="{3F171923-696B-41C9-916A-060800302827}"/>
                </a:ext>
              </a:extLst>
            </p:cNvPr>
            <p:cNvSpPr txBox="1"/>
            <p:nvPr/>
          </p:nvSpPr>
          <p:spPr>
            <a:xfrm>
              <a:off x="719433"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ivvic"/>
                <a:ea typeface="Livvic"/>
                <a:cs typeface="Livvic"/>
                <a:sym typeface="Livvic"/>
              </a:endParaRPr>
            </a:p>
          </p:txBody>
        </p:sp>
        <p:sp>
          <p:nvSpPr>
            <p:cNvPr id="13" name="Google Shape;631;p28">
              <a:extLst>
                <a:ext uri="{FF2B5EF4-FFF2-40B4-BE49-F238E27FC236}">
                  <a16:creationId xmlns:a16="http://schemas.microsoft.com/office/drawing/2014/main" id="{A222539F-E9B0-454D-8C5E-59795ECC00B0}"/>
                </a:ext>
              </a:extLst>
            </p:cNvPr>
            <p:cNvSpPr txBox="1"/>
            <p:nvPr/>
          </p:nvSpPr>
          <p:spPr>
            <a:xfrm>
              <a:off x="719492"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Formulaire</a:t>
              </a:r>
              <a:endParaRPr sz="1800" b="1" dirty="0">
                <a:solidFill>
                  <a:schemeClr val="dk1"/>
                </a:solidFill>
                <a:latin typeface="Livvic"/>
                <a:ea typeface="Livvic"/>
                <a:cs typeface="Livvic"/>
                <a:sym typeface="Livvic"/>
              </a:endParaRPr>
            </a:p>
          </p:txBody>
        </p:sp>
      </p:grpSp>
      <p:grpSp>
        <p:nvGrpSpPr>
          <p:cNvPr id="14" name="Google Shape;638;p28">
            <a:extLst>
              <a:ext uri="{FF2B5EF4-FFF2-40B4-BE49-F238E27FC236}">
                <a16:creationId xmlns:a16="http://schemas.microsoft.com/office/drawing/2014/main" id="{641F8FC4-214C-453C-B8AB-F08314EAB5AD}"/>
              </a:ext>
            </a:extLst>
          </p:cNvPr>
          <p:cNvGrpSpPr/>
          <p:nvPr/>
        </p:nvGrpSpPr>
        <p:grpSpPr>
          <a:xfrm>
            <a:off x="3570869" y="2712163"/>
            <a:ext cx="2008565" cy="1721632"/>
            <a:chOff x="3570869" y="2712163"/>
            <a:chExt cx="2008565" cy="1721632"/>
          </a:xfrm>
        </p:grpSpPr>
        <p:sp>
          <p:nvSpPr>
            <p:cNvPr id="15" name="Google Shape;640;p28">
              <a:extLst>
                <a:ext uri="{FF2B5EF4-FFF2-40B4-BE49-F238E27FC236}">
                  <a16:creationId xmlns:a16="http://schemas.microsoft.com/office/drawing/2014/main" id="{1A186E84-BA67-48C7-A0E9-78BFB623DC08}"/>
                </a:ext>
              </a:extLst>
            </p:cNvPr>
            <p:cNvSpPr txBox="1"/>
            <p:nvPr/>
          </p:nvSpPr>
          <p:spPr>
            <a:xfrm>
              <a:off x="3570869"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ivvic"/>
                <a:ea typeface="Livvic"/>
                <a:cs typeface="Livvic"/>
                <a:sym typeface="Livvic"/>
              </a:endParaRPr>
            </a:p>
          </p:txBody>
        </p:sp>
        <p:sp>
          <p:nvSpPr>
            <p:cNvPr id="16" name="Google Shape;629;p28">
              <a:extLst>
                <a:ext uri="{FF2B5EF4-FFF2-40B4-BE49-F238E27FC236}">
                  <a16:creationId xmlns:a16="http://schemas.microsoft.com/office/drawing/2014/main" id="{72F1B6BF-284F-4703-ACD0-0DBD31FDA019}"/>
                </a:ext>
              </a:extLst>
            </p:cNvPr>
            <p:cNvSpPr txBox="1"/>
            <p:nvPr/>
          </p:nvSpPr>
          <p:spPr>
            <a:xfrm>
              <a:off x="3570934"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Paiement</a:t>
              </a:r>
              <a:endParaRPr sz="1800" b="1" dirty="0">
                <a:solidFill>
                  <a:schemeClr val="dk1"/>
                </a:solidFill>
                <a:latin typeface="Livvic"/>
                <a:ea typeface="Livvic"/>
                <a:cs typeface="Livvic"/>
                <a:sym typeface="Livvic"/>
              </a:endParaRPr>
            </a:p>
          </p:txBody>
        </p:sp>
      </p:grpSp>
      <p:grpSp>
        <p:nvGrpSpPr>
          <p:cNvPr id="17" name="Google Shape;641;p28">
            <a:extLst>
              <a:ext uri="{FF2B5EF4-FFF2-40B4-BE49-F238E27FC236}">
                <a16:creationId xmlns:a16="http://schemas.microsoft.com/office/drawing/2014/main" id="{F9835717-74AD-4FFC-A948-7B096FA690BC}"/>
              </a:ext>
            </a:extLst>
          </p:cNvPr>
          <p:cNvGrpSpPr/>
          <p:nvPr/>
        </p:nvGrpSpPr>
        <p:grpSpPr>
          <a:xfrm>
            <a:off x="6324014" y="2712163"/>
            <a:ext cx="2301072" cy="1721632"/>
            <a:chOff x="6324014" y="2712163"/>
            <a:chExt cx="2301072" cy="1721632"/>
          </a:xfrm>
        </p:grpSpPr>
        <p:sp>
          <p:nvSpPr>
            <p:cNvPr id="18" name="Google Shape;643;p28">
              <a:extLst>
                <a:ext uri="{FF2B5EF4-FFF2-40B4-BE49-F238E27FC236}">
                  <a16:creationId xmlns:a16="http://schemas.microsoft.com/office/drawing/2014/main" id="{840837F8-1BBF-444E-BD01-A3BECD882D34}"/>
                </a:ext>
              </a:extLst>
            </p:cNvPr>
            <p:cNvSpPr txBox="1"/>
            <p:nvPr/>
          </p:nvSpPr>
          <p:spPr>
            <a:xfrm>
              <a:off x="6324014" y="3697895"/>
              <a:ext cx="2301072"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dirty="0">
                  <a:solidFill>
                    <a:schemeClr val="dk1"/>
                  </a:solidFill>
                  <a:latin typeface="Livvic"/>
                  <a:ea typeface="Livvic"/>
                  <a:cs typeface="Livvic"/>
                  <a:sym typeface="Livvic"/>
                </a:rPr>
                <a:t>Option pour récupérer un mot de passe oublié ou créer un nouveau compte</a:t>
              </a:r>
              <a:endParaRPr dirty="0">
                <a:solidFill>
                  <a:schemeClr val="dk1"/>
                </a:solidFill>
                <a:latin typeface="Livvic"/>
                <a:ea typeface="Livvic"/>
                <a:cs typeface="Livvic"/>
                <a:sym typeface="Livvic"/>
              </a:endParaRPr>
            </a:p>
          </p:txBody>
        </p:sp>
        <p:sp>
          <p:nvSpPr>
            <p:cNvPr id="19" name="Google Shape;627;p28">
              <a:extLst>
                <a:ext uri="{FF2B5EF4-FFF2-40B4-BE49-F238E27FC236}">
                  <a16:creationId xmlns:a16="http://schemas.microsoft.com/office/drawing/2014/main" id="{964BA9F9-0A91-4B00-81E4-CCD54CDCE21E}"/>
                </a:ext>
              </a:extLst>
            </p:cNvPr>
            <p:cNvSpPr txBox="1"/>
            <p:nvPr/>
          </p:nvSpPr>
          <p:spPr>
            <a:xfrm>
              <a:off x="6422341"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Confirmation</a:t>
              </a:r>
              <a:endParaRPr sz="1800" b="1" dirty="0">
                <a:solidFill>
                  <a:schemeClr val="dk1"/>
                </a:solidFill>
                <a:latin typeface="Livvic"/>
                <a:ea typeface="Livvic"/>
                <a:cs typeface="Livvic"/>
                <a:sym typeface="Livvic"/>
              </a:endParaRPr>
            </a:p>
          </p:txBody>
        </p:sp>
      </p:grpSp>
      <p:sp>
        <p:nvSpPr>
          <p:cNvPr id="20" name="ZoneTexte 19">
            <a:extLst>
              <a:ext uri="{FF2B5EF4-FFF2-40B4-BE49-F238E27FC236}">
                <a16:creationId xmlns:a16="http://schemas.microsoft.com/office/drawing/2014/main" id="{D402B2B5-69D7-417E-9837-529F93C9EAA2}"/>
              </a:ext>
            </a:extLst>
          </p:cNvPr>
          <p:cNvSpPr txBox="1"/>
          <p:nvPr/>
        </p:nvSpPr>
        <p:spPr>
          <a:xfrm>
            <a:off x="227117" y="3695131"/>
            <a:ext cx="2993132" cy="738664"/>
          </a:xfrm>
          <a:prstGeom prst="rect">
            <a:avLst/>
          </a:prstGeom>
          <a:noFill/>
        </p:spPr>
        <p:txBody>
          <a:bodyPr wrap="square">
            <a:spAutoFit/>
          </a:bodyPr>
          <a:lstStyle/>
          <a:p>
            <a:pPr algn="ctr"/>
            <a:r>
              <a:rPr lang="fr-FR" dirty="0">
                <a:solidFill>
                  <a:schemeClr val="dk1"/>
                </a:solidFill>
                <a:latin typeface="Livvic"/>
              </a:rPr>
              <a:t>Formulaire de connexion pour les utilisateurs administratifs ou clients</a:t>
            </a:r>
          </a:p>
        </p:txBody>
      </p:sp>
      <p:sp>
        <p:nvSpPr>
          <p:cNvPr id="21" name="ZoneTexte 20">
            <a:extLst>
              <a:ext uri="{FF2B5EF4-FFF2-40B4-BE49-F238E27FC236}">
                <a16:creationId xmlns:a16="http://schemas.microsoft.com/office/drawing/2014/main" id="{D64B3F53-8B0E-47BD-9D87-735E86D54CDF}"/>
              </a:ext>
            </a:extLst>
          </p:cNvPr>
          <p:cNvSpPr txBox="1"/>
          <p:nvPr/>
        </p:nvSpPr>
        <p:spPr>
          <a:xfrm>
            <a:off x="3016098" y="3730481"/>
            <a:ext cx="3357400" cy="523220"/>
          </a:xfrm>
          <a:prstGeom prst="rect">
            <a:avLst/>
          </a:prstGeom>
          <a:noFill/>
        </p:spPr>
        <p:txBody>
          <a:bodyPr wrap="square">
            <a:spAutoFit/>
          </a:bodyPr>
          <a:lstStyle/>
          <a:p>
            <a:pPr algn="ctr"/>
            <a:r>
              <a:rPr lang="fr-FR" dirty="0">
                <a:solidFill>
                  <a:schemeClr val="dk1"/>
                </a:solidFill>
                <a:latin typeface="Livvic"/>
              </a:rPr>
              <a:t>Champs pour saisir l'identifiant et le mot de passe</a:t>
            </a:r>
          </a:p>
        </p:txBody>
      </p:sp>
    </p:spTree>
    <p:extLst>
      <p:ext uri="{BB962C8B-B14F-4D97-AF65-F5344CB8AC3E}">
        <p14:creationId xmlns:p14="http://schemas.microsoft.com/office/powerpoint/2010/main" val="235717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par>
                                <p:cTn id="50" presetID="10" presetClass="entr" presetSubtype="0"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0" grpId="0"/>
      <p:bldP spid="2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4;p28">
            <a:extLst>
              <a:ext uri="{FF2B5EF4-FFF2-40B4-BE49-F238E27FC236}">
                <a16:creationId xmlns:a16="http://schemas.microsoft.com/office/drawing/2014/main" id="{91BBB6CD-5E49-4D81-A311-B088F03DFC78}"/>
              </a:ext>
            </a:extLst>
          </p:cNvPr>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Plan de navigation :</a:t>
            </a:r>
            <a:endParaRPr dirty="0"/>
          </a:p>
        </p:txBody>
      </p:sp>
      <p:sp>
        <p:nvSpPr>
          <p:cNvPr id="4" name="Google Shape;625;p28">
            <a:extLst>
              <a:ext uri="{FF2B5EF4-FFF2-40B4-BE49-F238E27FC236}">
                <a16:creationId xmlns:a16="http://schemas.microsoft.com/office/drawing/2014/main" id="{38D23B40-B363-4D9E-800D-CE91B0C708B6}"/>
              </a:ext>
            </a:extLst>
          </p:cNvPr>
          <p:cNvSpPr txBox="1"/>
          <p:nvPr/>
        </p:nvSpPr>
        <p:spPr>
          <a:xfrm>
            <a:off x="2985000" y="1397500"/>
            <a:ext cx="31803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dk1"/>
                </a:solidFill>
                <a:latin typeface="Carter One"/>
                <a:ea typeface="Carter One"/>
                <a:cs typeface="Carter One"/>
                <a:sym typeface="Carter One"/>
              </a:rPr>
              <a:t>Espace client </a:t>
            </a:r>
            <a:endParaRPr sz="2400" dirty="0">
              <a:solidFill>
                <a:schemeClr val="dk1"/>
              </a:solidFill>
              <a:latin typeface="Carter One"/>
              <a:ea typeface="Carter One"/>
              <a:cs typeface="Carter One"/>
              <a:sym typeface="Carter One"/>
            </a:endParaRPr>
          </a:p>
        </p:txBody>
      </p:sp>
      <p:cxnSp>
        <p:nvCxnSpPr>
          <p:cNvPr id="5" name="Google Shape;626;p28">
            <a:extLst>
              <a:ext uri="{FF2B5EF4-FFF2-40B4-BE49-F238E27FC236}">
                <a16:creationId xmlns:a16="http://schemas.microsoft.com/office/drawing/2014/main" id="{E55500EF-A15D-49C2-94AB-4733BB0A9668}"/>
              </a:ext>
            </a:extLst>
          </p:cNvPr>
          <p:cNvCxnSpPr>
            <a:stCxn id="4" idx="3"/>
            <a:endCxn id="19" idx="0"/>
          </p:cNvCxnSpPr>
          <p:nvPr/>
        </p:nvCxnSpPr>
        <p:spPr>
          <a:xfrm>
            <a:off x="6165300" y="1623100"/>
            <a:ext cx="1261200" cy="1089000"/>
          </a:xfrm>
          <a:prstGeom prst="bentConnector2">
            <a:avLst/>
          </a:prstGeom>
          <a:noFill/>
          <a:ln w="28575" cap="flat" cmpd="sng">
            <a:solidFill>
              <a:schemeClr val="dk1"/>
            </a:solidFill>
            <a:prstDash val="solid"/>
            <a:round/>
            <a:headEnd type="none" w="med" len="med"/>
            <a:tailEnd type="none" w="med" len="med"/>
          </a:ln>
        </p:spPr>
      </p:cxnSp>
      <p:cxnSp>
        <p:nvCxnSpPr>
          <p:cNvPr id="6" name="Google Shape;628;p28">
            <a:extLst>
              <a:ext uri="{FF2B5EF4-FFF2-40B4-BE49-F238E27FC236}">
                <a16:creationId xmlns:a16="http://schemas.microsoft.com/office/drawing/2014/main" id="{7BC99381-B173-4B83-A4FD-791DB0AA32B7}"/>
              </a:ext>
            </a:extLst>
          </p:cNvPr>
          <p:cNvCxnSpPr>
            <a:stCxn id="4" idx="2"/>
            <a:endCxn id="16" idx="0"/>
          </p:cNvCxnSpPr>
          <p:nvPr/>
        </p:nvCxnSpPr>
        <p:spPr>
          <a:xfrm>
            <a:off x="4575150" y="1848700"/>
            <a:ext cx="0" cy="863400"/>
          </a:xfrm>
          <a:prstGeom prst="straightConnector1">
            <a:avLst/>
          </a:prstGeom>
          <a:noFill/>
          <a:ln w="28575" cap="flat" cmpd="sng">
            <a:solidFill>
              <a:schemeClr val="dk1"/>
            </a:solidFill>
            <a:prstDash val="solid"/>
            <a:round/>
            <a:headEnd type="none" w="med" len="med"/>
            <a:tailEnd type="none" w="med" len="med"/>
          </a:ln>
        </p:spPr>
      </p:cxnSp>
      <p:cxnSp>
        <p:nvCxnSpPr>
          <p:cNvPr id="7" name="Google Shape;630;p28">
            <a:extLst>
              <a:ext uri="{FF2B5EF4-FFF2-40B4-BE49-F238E27FC236}">
                <a16:creationId xmlns:a16="http://schemas.microsoft.com/office/drawing/2014/main" id="{BB937545-DAE6-4990-809C-33F5F27C8396}"/>
              </a:ext>
            </a:extLst>
          </p:cNvPr>
          <p:cNvCxnSpPr>
            <a:stCxn id="4" idx="1"/>
            <a:endCxn id="13" idx="0"/>
          </p:cNvCxnSpPr>
          <p:nvPr/>
        </p:nvCxnSpPr>
        <p:spPr>
          <a:xfrm flipH="1">
            <a:off x="1723800" y="1623100"/>
            <a:ext cx="1261200" cy="1089000"/>
          </a:xfrm>
          <a:prstGeom prst="bentConnector2">
            <a:avLst/>
          </a:prstGeom>
          <a:noFill/>
          <a:ln w="28575" cap="flat" cmpd="sng">
            <a:solidFill>
              <a:schemeClr val="dk1"/>
            </a:solidFill>
            <a:prstDash val="solid"/>
            <a:round/>
            <a:headEnd type="none" w="med" len="med"/>
            <a:tailEnd type="none" w="med" len="med"/>
          </a:ln>
        </p:spPr>
      </p:cxnSp>
      <p:sp>
        <p:nvSpPr>
          <p:cNvPr id="8" name="Google Shape;632;p28">
            <a:extLst>
              <a:ext uri="{FF2B5EF4-FFF2-40B4-BE49-F238E27FC236}">
                <a16:creationId xmlns:a16="http://schemas.microsoft.com/office/drawing/2014/main" id="{D9BEFA2B-778B-43B4-8BAA-C0DCA161DCBF}"/>
              </a:ext>
            </a:extLst>
          </p:cNvPr>
          <p:cNvSpPr/>
          <p:nvPr/>
        </p:nvSpPr>
        <p:spPr>
          <a:xfrm>
            <a:off x="6165300" y="2289813"/>
            <a:ext cx="2194825" cy="908900"/>
          </a:xfrm>
          <a:custGeom>
            <a:avLst/>
            <a:gdLst/>
            <a:ahLst/>
            <a:cxnLst/>
            <a:rect l="l" t="t" r="r" b="b"/>
            <a:pathLst>
              <a:path w="75603" h="36356" extrusionOk="0">
                <a:moveTo>
                  <a:pt x="0" y="31398"/>
                </a:moveTo>
                <a:lnTo>
                  <a:pt x="57425" y="0"/>
                </a:lnTo>
                <a:lnTo>
                  <a:pt x="75603" y="36356"/>
                </a:lnTo>
                <a:close/>
              </a:path>
            </a:pathLst>
          </a:custGeom>
          <a:solidFill>
            <a:schemeClr val="accent3"/>
          </a:solidFill>
          <a:ln>
            <a:noFill/>
          </a:ln>
        </p:spPr>
      </p:sp>
      <p:sp>
        <p:nvSpPr>
          <p:cNvPr id="9" name="Google Shape;633;p28">
            <a:extLst>
              <a:ext uri="{FF2B5EF4-FFF2-40B4-BE49-F238E27FC236}">
                <a16:creationId xmlns:a16="http://schemas.microsoft.com/office/drawing/2014/main" id="{09B05CF5-5200-4C1A-AB18-EC5F0D62E4F7}"/>
              </a:ext>
            </a:extLst>
          </p:cNvPr>
          <p:cNvSpPr/>
          <p:nvPr/>
        </p:nvSpPr>
        <p:spPr>
          <a:xfrm>
            <a:off x="3811250" y="2372438"/>
            <a:ext cx="1838450" cy="960550"/>
          </a:xfrm>
          <a:custGeom>
            <a:avLst/>
            <a:gdLst/>
            <a:ahLst/>
            <a:cxnLst/>
            <a:rect l="l" t="t" r="r" b="b"/>
            <a:pathLst>
              <a:path w="73538" h="38422" extrusionOk="0">
                <a:moveTo>
                  <a:pt x="73538" y="23962"/>
                </a:moveTo>
                <a:lnTo>
                  <a:pt x="7023" y="38422"/>
                </a:lnTo>
                <a:lnTo>
                  <a:pt x="0" y="0"/>
                </a:lnTo>
                <a:close/>
              </a:path>
            </a:pathLst>
          </a:custGeom>
          <a:solidFill>
            <a:schemeClr val="accent2"/>
          </a:solidFill>
          <a:ln>
            <a:noFill/>
          </a:ln>
        </p:spPr>
      </p:sp>
      <p:sp>
        <p:nvSpPr>
          <p:cNvPr id="10" name="Google Shape;634;p28">
            <a:extLst>
              <a:ext uri="{FF2B5EF4-FFF2-40B4-BE49-F238E27FC236}">
                <a16:creationId xmlns:a16="http://schemas.microsoft.com/office/drawing/2014/main" id="{637E4179-DCF7-4080-A6EB-8BCEE096FA5D}"/>
              </a:ext>
            </a:extLst>
          </p:cNvPr>
          <p:cNvSpPr/>
          <p:nvPr/>
        </p:nvSpPr>
        <p:spPr>
          <a:xfrm>
            <a:off x="783875" y="2341463"/>
            <a:ext cx="1879750" cy="988775"/>
          </a:xfrm>
          <a:custGeom>
            <a:avLst/>
            <a:gdLst/>
            <a:ahLst/>
            <a:cxnLst/>
            <a:rect l="l" t="t" r="r" b="b"/>
            <a:pathLst>
              <a:path w="75190" h="39551" extrusionOk="0">
                <a:moveTo>
                  <a:pt x="0" y="26331"/>
                </a:moveTo>
                <a:lnTo>
                  <a:pt x="51689" y="0"/>
                </a:lnTo>
                <a:lnTo>
                  <a:pt x="75190" y="39551"/>
                </a:lnTo>
                <a:close/>
              </a:path>
            </a:pathLst>
          </a:custGeom>
          <a:solidFill>
            <a:schemeClr val="lt2"/>
          </a:solidFill>
          <a:ln>
            <a:noFill/>
          </a:ln>
        </p:spPr>
      </p:sp>
      <p:grpSp>
        <p:nvGrpSpPr>
          <p:cNvPr id="11" name="Google Shape;635;p28">
            <a:extLst>
              <a:ext uri="{FF2B5EF4-FFF2-40B4-BE49-F238E27FC236}">
                <a16:creationId xmlns:a16="http://schemas.microsoft.com/office/drawing/2014/main" id="{6B9BCA3C-45FA-48D5-BECB-384025DA432F}"/>
              </a:ext>
            </a:extLst>
          </p:cNvPr>
          <p:cNvGrpSpPr/>
          <p:nvPr/>
        </p:nvGrpSpPr>
        <p:grpSpPr>
          <a:xfrm>
            <a:off x="719433" y="2712163"/>
            <a:ext cx="2008559" cy="1721632"/>
            <a:chOff x="719433" y="2712163"/>
            <a:chExt cx="2008559" cy="1721632"/>
          </a:xfrm>
        </p:grpSpPr>
        <p:sp>
          <p:nvSpPr>
            <p:cNvPr id="12" name="Google Shape;636;p28">
              <a:extLst>
                <a:ext uri="{FF2B5EF4-FFF2-40B4-BE49-F238E27FC236}">
                  <a16:creationId xmlns:a16="http://schemas.microsoft.com/office/drawing/2014/main" id="{F2C034C3-F7AF-41CA-AF08-172E50DC8106}"/>
                </a:ext>
              </a:extLst>
            </p:cNvPr>
            <p:cNvSpPr txBox="1"/>
            <p:nvPr/>
          </p:nvSpPr>
          <p:spPr>
            <a:xfrm>
              <a:off x="719433"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ivvic"/>
                <a:ea typeface="Livvic"/>
                <a:cs typeface="Livvic"/>
                <a:sym typeface="Livvic"/>
              </a:endParaRPr>
            </a:p>
          </p:txBody>
        </p:sp>
        <p:sp>
          <p:nvSpPr>
            <p:cNvPr id="13" name="Google Shape;631;p28">
              <a:extLst>
                <a:ext uri="{FF2B5EF4-FFF2-40B4-BE49-F238E27FC236}">
                  <a16:creationId xmlns:a16="http://schemas.microsoft.com/office/drawing/2014/main" id="{5157FE99-B8DF-400C-B0E4-965195C3A519}"/>
                </a:ext>
              </a:extLst>
            </p:cNvPr>
            <p:cNvSpPr txBox="1"/>
            <p:nvPr/>
          </p:nvSpPr>
          <p:spPr>
            <a:xfrm>
              <a:off x="719492"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Points</a:t>
              </a:r>
              <a:endParaRPr sz="1800" b="1" dirty="0">
                <a:solidFill>
                  <a:schemeClr val="dk1"/>
                </a:solidFill>
                <a:latin typeface="Livvic"/>
                <a:ea typeface="Livvic"/>
                <a:cs typeface="Livvic"/>
                <a:sym typeface="Livvic"/>
              </a:endParaRPr>
            </a:p>
          </p:txBody>
        </p:sp>
      </p:grpSp>
      <p:grpSp>
        <p:nvGrpSpPr>
          <p:cNvPr id="14" name="Google Shape;638;p28">
            <a:extLst>
              <a:ext uri="{FF2B5EF4-FFF2-40B4-BE49-F238E27FC236}">
                <a16:creationId xmlns:a16="http://schemas.microsoft.com/office/drawing/2014/main" id="{4228E0B3-C55F-4319-8CF4-8C46CA96454E}"/>
              </a:ext>
            </a:extLst>
          </p:cNvPr>
          <p:cNvGrpSpPr/>
          <p:nvPr/>
        </p:nvGrpSpPr>
        <p:grpSpPr>
          <a:xfrm>
            <a:off x="3570869" y="2712163"/>
            <a:ext cx="2008565" cy="1721632"/>
            <a:chOff x="3570869" y="2712163"/>
            <a:chExt cx="2008565" cy="1721632"/>
          </a:xfrm>
        </p:grpSpPr>
        <p:sp>
          <p:nvSpPr>
            <p:cNvPr id="15" name="Google Shape;640;p28">
              <a:extLst>
                <a:ext uri="{FF2B5EF4-FFF2-40B4-BE49-F238E27FC236}">
                  <a16:creationId xmlns:a16="http://schemas.microsoft.com/office/drawing/2014/main" id="{4159FDED-0FD0-481B-9568-3BA50C61191D}"/>
                </a:ext>
              </a:extLst>
            </p:cNvPr>
            <p:cNvSpPr txBox="1"/>
            <p:nvPr/>
          </p:nvSpPr>
          <p:spPr>
            <a:xfrm>
              <a:off x="3570869"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ivvic"/>
                <a:ea typeface="Livvic"/>
                <a:cs typeface="Livvic"/>
                <a:sym typeface="Livvic"/>
              </a:endParaRPr>
            </a:p>
          </p:txBody>
        </p:sp>
        <p:sp>
          <p:nvSpPr>
            <p:cNvPr id="16" name="Google Shape;629;p28">
              <a:extLst>
                <a:ext uri="{FF2B5EF4-FFF2-40B4-BE49-F238E27FC236}">
                  <a16:creationId xmlns:a16="http://schemas.microsoft.com/office/drawing/2014/main" id="{A6DDA281-50EA-48E7-83D0-241324E9DED2}"/>
                </a:ext>
              </a:extLst>
            </p:cNvPr>
            <p:cNvSpPr txBox="1"/>
            <p:nvPr/>
          </p:nvSpPr>
          <p:spPr>
            <a:xfrm>
              <a:off x="3570934"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Historique</a:t>
              </a:r>
              <a:endParaRPr sz="1800" b="1" dirty="0">
                <a:solidFill>
                  <a:schemeClr val="dk1"/>
                </a:solidFill>
                <a:latin typeface="Livvic"/>
                <a:ea typeface="Livvic"/>
                <a:cs typeface="Livvic"/>
                <a:sym typeface="Livvic"/>
              </a:endParaRPr>
            </a:p>
          </p:txBody>
        </p:sp>
      </p:grpSp>
      <p:grpSp>
        <p:nvGrpSpPr>
          <p:cNvPr id="17" name="Google Shape;641;p28">
            <a:extLst>
              <a:ext uri="{FF2B5EF4-FFF2-40B4-BE49-F238E27FC236}">
                <a16:creationId xmlns:a16="http://schemas.microsoft.com/office/drawing/2014/main" id="{BF14B62B-EAFE-44DF-A012-B9F3CC658809}"/>
              </a:ext>
            </a:extLst>
          </p:cNvPr>
          <p:cNvGrpSpPr/>
          <p:nvPr/>
        </p:nvGrpSpPr>
        <p:grpSpPr>
          <a:xfrm>
            <a:off x="6324014" y="2712163"/>
            <a:ext cx="2301072" cy="1721632"/>
            <a:chOff x="6324014" y="2712163"/>
            <a:chExt cx="2301072" cy="1721632"/>
          </a:xfrm>
        </p:grpSpPr>
        <p:sp>
          <p:nvSpPr>
            <p:cNvPr id="18" name="Google Shape;643;p28">
              <a:extLst>
                <a:ext uri="{FF2B5EF4-FFF2-40B4-BE49-F238E27FC236}">
                  <a16:creationId xmlns:a16="http://schemas.microsoft.com/office/drawing/2014/main" id="{2487F359-FDBD-4799-9F3B-4F7A599B8981}"/>
                </a:ext>
              </a:extLst>
            </p:cNvPr>
            <p:cNvSpPr txBox="1"/>
            <p:nvPr/>
          </p:nvSpPr>
          <p:spPr>
            <a:xfrm>
              <a:off x="6324014" y="3697895"/>
              <a:ext cx="2301072"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Livvic"/>
                  <a:ea typeface="Livvic"/>
                  <a:cs typeface="Livvic"/>
                  <a:sym typeface="Livvic"/>
                </a:rPr>
                <a:t>Visualisation du profil et Modifications des informations personnelles</a:t>
              </a:r>
              <a:endParaRPr dirty="0">
                <a:solidFill>
                  <a:schemeClr val="dk1"/>
                </a:solidFill>
                <a:latin typeface="Livvic"/>
                <a:ea typeface="Livvic"/>
                <a:cs typeface="Livvic"/>
                <a:sym typeface="Livvic"/>
              </a:endParaRPr>
            </a:p>
          </p:txBody>
        </p:sp>
        <p:sp>
          <p:nvSpPr>
            <p:cNvPr id="19" name="Google Shape;627;p28">
              <a:extLst>
                <a:ext uri="{FF2B5EF4-FFF2-40B4-BE49-F238E27FC236}">
                  <a16:creationId xmlns:a16="http://schemas.microsoft.com/office/drawing/2014/main" id="{DA44A8ED-198A-4BF5-B6E5-3DFE44B752A7}"/>
                </a:ext>
              </a:extLst>
            </p:cNvPr>
            <p:cNvSpPr txBox="1"/>
            <p:nvPr/>
          </p:nvSpPr>
          <p:spPr>
            <a:xfrm>
              <a:off x="6422341" y="271216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Profil</a:t>
              </a:r>
              <a:endParaRPr sz="1800" b="1" dirty="0">
                <a:solidFill>
                  <a:schemeClr val="dk1"/>
                </a:solidFill>
                <a:latin typeface="Livvic"/>
                <a:ea typeface="Livvic"/>
                <a:cs typeface="Livvic"/>
                <a:sym typeface="Livvic"/>
              </a:endParaRPr>
            </a:p>
          </p:txBody>
        </p:sp>
      </p:grpSp>
      <p:sp>
        <p:nvSpPr>
          <p:cNvPr id="20" name="ZoneTexte 19">
            <a:extLst>
              <a:ext uri="{FF2B5EF4-FFF2-40B4-BE49-F238E27FC236}">
                <a16:creationId xmlns:a16="http://schemas.microsoft.com/office/drawing/2014/main" id="{AC8A5574-746E-4B81-B476-EC285C23BC46}"/>
              </a:ext>
            </a:extLst>
          </p:cNvPr>
          <p:cNvSpPr txBox="1"/>
          <p:nvPr/>
        </p:nvSpPr>
        <p:spPr>
          <a:xfrm>
            <a:off x="227117" y="3695131"/>
            <a:ext cx="2993132" cy="523220"/>
          </a:xfrm>
          <a:prstGeom prst="rect">
            <a:avLst/>
          </a:prstGeom>
          <a:noFill/>
        </p:spPr>
        <p:txBody>
          <a:bodyPr wrap="square">
            <a:spAutoFit/>
          </a:bodyPr>
          <a:lstStyle/>
          <a:p>
            <a:pPr algn="ctr"/>
            <a:r>
              <a:rPr lang="fr-FR" dirty="0">
                <a:solidFill>
                  <a:schemeClr val="dk1"/>
                </a:solidFill>
                <a:latin typeface="Livvic"/>
              </a:rPr>
              <a:t>Le Total des points gagnés pour chaque réservation</a:t>
            </a:r>
          </a:p>
        </p:txBody>
      </p:sp>
      <p:sp>
        <p:nvSpPr>
          <p:cNvPr id="21" name="ZoneTexte 20">
            <a:extLst>
              <a:ext uri="{FF2B5EF4-FFF2-40B4-BE49-F238E27FC236}">
                <a16:creationId xmlns:a16="http://schemas.microsoft.com/office/drawing/2014/main" id="{6A02EC06-6E1F-4488-9872-2C47A994CFED}"/>
              </a:ext>
            </a:extLst>
          </p:cNvPr>
          <p:cNvSpPr txBox="1"/>
          <p:nvPr/>
        </p:nvSpPr>
        <p:spPr>
          <a:xfrm>
            <a:off x="3016098" y="3730481"/>
            <a:ext cx="3357400" cy="523220"/>
          </a:xfrm>
          <a:prstGeom prst="rect">
            <a:avLst/>
          </a:prstGeom>
          <a:noFill/>
        </p:spPr>
        <p:txBody>
          <a:bodyPr wrap="square">
            <a:spAutoFit/>
          </a:bodyPr>
          <a:lstStyle/>
          <a:p>
            <a:pPr algn="ctr"/>
            <a:r>
              <a:rPr lang="fr-FR" dirty="0">
                <a:solidFill>
                  <a:schemeClr val="dk1"/>
                </a:solidFill>
                <a:latin typeface="Livvic"/>
              </a:rPr>
              <a:t>Visualisation de l’historique des réservations</a:t>
            </a:r>
          </a:p>
        </p:txBody>
      </p:sp>
    </p:spTree>
    <p:extLst>
      <p:ext uri="{BB962C8B-B14F-4D97-AF65-F5344CB8AC3E}">
        <p14:creationId xmlns:p14="http://schemas.microsoft.com/office/powerpoint/2010/main" val="349010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nodeType="with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0" grpId="0"/>
      <p:bldP spid="2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4;p28">
            <a:extLst>
              <a:ext uri="{FF2B5EF4-FFF2-40B4-BE49-F238E27FC236}">
                <a16:creationId xmlns:a16="http://schemas.microsoft.com/office/drawing/2014/main" id="{56577105-B2AA-430A-A153-8EB5D5A3E1A0}"/>
              </a:ext>
            </a:extLst>
          </p:cNvPr>
          <p:cNvSpPr txBox="1">
            <a:spLocks noGrp="1"/>
          </p:cNvSpPr>
          <p:nvPr>
            <p:ph type="title"/>
          </p:nvPr>
        </p:nvSpPr>
        <p:spPr>
          <a:xfrm>
            <a:off x="262122" y="241934"/>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Plan de navigation :</a:t>
            </a:r>
            <a:endParaRPr dirty="0"/>
          </a:p>
        </p:txBody>
      </p:sp>
      <p:sp>
        <p:nvSpPr>
          <p:cNvPr id="4" name="Google Shape;625;p28">
            <a:extLst>
              <a:ext uri="{FF2B5EF4-FFF2-40B4-BE49-F238E27FC236}">
                <a16:creationId xmlns:a16="http://schemas.microsoft.com/office/drawing/2014/main" id="{A2BA5B2E-6389-4275-8697-83A9CD3753C7}"/>
              </a:ext>
            </a:extLst>
          </p:cNvPr>
          <p:cNvSpPr txBox="1"/>
          <p:nvPr/>
        </p:nvSpPr>
        <p:spPr>
          <a:xfrm>
            <a:off x="2828204" y="2484652"/>
            <a:ext cx="31803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dk1"/>
                </a:solidFill>
                <a:latin typeface="Carter One"/>
                <a:ea typeface="Carter One"/>
                <a:cs typeface="Carter One"/>
                <a:sym typeface="Carter One"/>
              </a:rPr>
              <a:t>Espace Admin </a:t>
            </a:r>
            <a:endParaRPr sz="2400" dirty="0">
              <a:solidFill>
                <a:schemeClr val="dk1"/>
              </a:solidFill>
              <a:latin typeface="Carter One"/>
              <a:ea typeface="Carter One"/>
              <a:cs typeface="Carter One"/>
              <a:sym typeface="Carter One"/>
            </a:endParaRPr>
          </a:p>
        </p:txBody>
      </p:sp>
      <p:cxnSp>
        <p:nvCxnSpPr>
          <p:cNvPr id="5" name="Google Shape;626;p28">
            <a:extLst>
              <a:ext uri="{FF2B5EF4-FFF2-40B4-BE49-F238E27FC236}">
                <a16:creationId xmlns:a16="http://schemas.microsoft.com/office/drawing/2014/main" id="{7BC8348F-306E-4186-894F-C010F3B98B2E}"/>
              </a:ext>
            </a:extLst>
          </p:cNvPr>
          <p:cNvCxnSpPr>
            <a:cxnSpLocks/>
          </p:cNvCxnSpPr>
          <p:nvPr/>
        </p:nvCxnSpPr>
        <p:spPr>
          <a:xfrm>
            <a:off x="5663217" y="2710252"/>
            <a:ext cx="1388400" cy="1009475"/>
          </a:xfrm>
          <a:prstGeom prst="bentConnector2">
            <a:avLst/>
          </a:prstGeom>
          <a:noFill/>
          <a:ln w="28575" cap="flat" cmpd="sng">
            <a:solidFill>
              <a:schemeClr val="dk1"/>
            </a:solidFill>
            <a:prstDash val="solid"/>
            <a:round/>
            <a:headEnd type="none" w="med" len="med"/>
            <a:tailEnd type="none" w="med" len="med"/>
          </a:ln>
        </p:spPr>
      </p:cxnSp>
      <p:cxnSp>
        <p:nvCxnSpPr>
          <p:cNvPr id="6" name="Google Shape;628;p28">
            <a:extLst>
              <a:ext uri="{FF2B5EF4-FFF2-40B4-BE49-F238E27FC236}">
                <a16:creationId xmlns:a16="http://schemas.microsoft.com/office/drawing/2014/main" id="{15242467-30B4-46D1-A8A6-4C9C5317BED3}"/>
              </a:ext>
            </a:extLst>
          </p:cNvPr>
          <p:cNvCxnSpPr>
            <a:cxnSpLocks/>
            <a:stCxn id="4" idx="2"/>
            <a:endCxn id="16" idx="0"/>
          </p:cNvCxnSpPr>
          <p:nvPr/>
        </p:nvCxnSpPr>
        <p:spPr>
          <a:xfrm>
            <a:off x="4418354" y="2935852"/>
            <a:ext cx="0" cy="674945"/>
          </a:xfrm>
          <a:prstGeom prst="straightConnector1">
            <a:avLst/>
          </a:prstGeom>
          <a:noFill/>
          <a:ln w="28575" cap="flat" cmpd="sng">
            <a:solidFill>
              <a:schemeClr val="dk1"/>
            </a:solidFill>
            <a:prstDash val="solid"/>
            <a:round/>
            <a:headEnd type="none" w="med" len="med"/>
            <a:tailEnd type="none" w="med" len="med"/>
          </a:ln>
        </p:spPr>
      </p:cxnSp>
      <p:cxnSp>
        <p:nvCxnSpPr>
          <p:cNvPr id="7" name="Google Shape;630;p28">
            <a:extLst>
              <a:ext uri="{FF2B5EF4-FFF2-40B4-BE49-F238E27FC236}">
                <a16:creationId xmlns:a16="http://schemas.microsoft.com/office/drawing/2014/main" id="{2B03A17C-1443-4CBB-A205-EAA376205F09}"/>
              </a:ext>
            </a:extLst>
          </p:cNvPr>
          <p:cNvCxnSpPr>
            <a:cxnSpLocks/>
          </p:cNvCxnSpPr>
          <p:nvPr/>
        </p:nvCxnSpPr>
        <p:spPr>
          <a:xfrm rot="10800000" flipV="1">
            <a:off x="1618460" y="2697040"/>
            <a:ext cx="1329545" cy="852806"/>
          </a:xfrm>
          <a:prstGeom prst="bentConnector2">
            <a:avLst/>
          </a:prstGeom>
          <a:noFill/>
          <a:ln w="28575" cap="flat" cmpd="sng">
            <a:solidFill>
              <a:schemeClr val="dk1"/>
            </a:solidFill>
            <a:prstDash val="solid"/>
            <a:round/>
            <a:headEnd type="none" w="med" len="med"/>
            <a:tailEnd type="none" w="med" len="med"/>
          </a:ln>
        </p:spPr>
      </p:cxnSp>
      <p:sp>
        <p:nvSpPr>
          <p:cNvPr id="8" name="Google Shape;632;p28">
            <a:extLst>
              <a:ext uri="{FF2B5EF4-FFF2-40B4-BE49-F238E27FC236}">
                <a16:creationId xmlns:a16="http://schemas.microsoft.com/office/drawing/2014/main" id="{E2430F3B-2F48-4C55-B9AE-A3A102273851}"/>
              </a:ext>
            </a:extLst>
          </p:cNvPr>
          <p:cNvSpPr/>
          <p:nvPr/>
        </p:nvSpPr>
        <p:spPr>
          <a:xfrm>
            <a:off x="6008504" y="3354193"/>
            <a:ext cx="2194825" cy="908900"/>
          </a:xfrm>
          <a:custGeom>
            <a:avLst/>
            <a:gdLst/>
            <a:ahLst/>
            <a:cxnLst/>
            <a:rect l="l" t="t" r="r" b="b"/>
            <a:pathLst>
              <a:path w="75603" h="36356" extrusionOk="0">
                <a:moveTo>
                  <a:pt x="0" y="31398"/>
                </a:moveTo>
                <a:lnTo>
                  <a:pt x="57425" y="0"/>
                </a:lnTo>
                <a:lnTo>
                  <a:pt x="75603" y="36356"/>
                </a:lnTo>
                <a:close/>
              </a:path>
            </a:pathLst>
          </a:custGeom>
          <a:solidFill>
            <a:schemeClr val="accent3"/>
          </a:solidFill>
          <a:ln>
            <a:noFill/>
          </a:ln>
        </p:spPr>
      </p:sp>
      <p:sp>
        <p:nvSpPr>
          <p:cNvPr id="9" name="Google Shape;633;p28">
            <a:extLst>
              <a:ext uri="{FF2B5EF4-FFF2-40B4-BE49-F238E27FC236}">
                <a16:creationId xmlns:a16="http://schemas.microsoft.com/office/drawing/2014/main" id="{3671DC1B-08F0-4C72-B151-51094A358567}"/>
              </a:ext>
            </a:extLst>
          </p:cNvPr>
          <p:cNvSpPr/>
          <p:nvPr/>
        </p:nvSpPr>
        <p:spPr>
          <a:xfrm>
            <a:off x="3612567" y="3315121"/>
            <a:ext cx="1880600" cy="960550"/>
          </a:xfrm>
          <a:custGeom>
            <a:avLst/>
            <a:gdLst/>
            <a:ahLst/>
            <a:cxnLst/>
            <a:rect l="l" t="t" r="r" b="b"/>
            <a:pathLst>
              <a:path w="73538" h="38422" extrusionOk="0">
                <a:moveTo>
                  <a:pt x="73538" y="23962"/>
                </a:moveTo>
                <a:lnTo>
                  <a:pt x="7023" y="38422"/>
                </a:lnTo>
                <a:lnTo>
                  <a:pt x="0" y="0"/>
                </a:lnTo>
                <a:close/>
              </a:path>
            </a:pathLst>
          </a:custGeom>
          <a:solidFill>
            <a:schemeClr val="accent2"/>
          </a:solidFill>
          <a:ln>
            <a:noFill/>
          </a:ln>
        </p:spPr>
      </p:sp>
      <p:sp>
        <p:nvSpPr>
          <p:cNvPr id="10" name="Google Shape;634;p28">
            <a:extLst>
              <a:ext uri="{FF2B5EF4-FFF2-40B4-BE49-F238E27FC236}">
                <a16:creationId xmlns:a16="http://schemas.microsoft.com/office/drawing/2014/main" id="{FE69D783-FFFB-4372-9BA9-027053B8DC1D}"/>
              </a:ext>
            </a:extLst>
          </p:cNvPr>
          <p:cNvSpPr/>
          <p:nvPr/>
        </p:nvSpPr>
        <p:spPr>
          <a:xfrm>
            <a:off x="508801" y="3281767"/>
            <a:ext cx="1879750" cy="988775"/>
          </a:xfrm>
          <a:custGeom>
            <a:avLst/>
            <a:gdLst/>
            <a:ahLst/>
            <a:cxnLst/>
            <a:rect l="l" t="t" r="r" b="b"/>
            <a:pathLst>
              <a:path w="75190" h="39551" extrusionOk="0">
                <a:moveTo>
                  <a:pt x="0" y="26331"/>
                </a:moveTo>
                <a:lnTo>
                  <a:pt x="51689" y="0"/>
                </a:lnTo>
                <a:lnTo>
                  <a:pt x="75190" y="39551"/>
                </a:lnTo>
                <a:close/>
              </a:path>
            </a:pathLst>
          </a:custGeom>
          <a:solidFill>
            <a:schemeClr val="lt2"/>
          </a:solidFill>
          <a:ln>
            <a:noFill/>
          </a:ln>
        </p:spPr>
      </p:sp>
      <p:grpSp>
        <p:nvGrpSpPr>
          <p:cNvPr id="11" name="Google Shape;635;p28">
            <a:extLst>
              <a:ext uri="{FF2B5EF4-FFF2-40B4-BE49-F238E27FC236}">
                <a16:creationId xmlns:a16="http://schemas.microsoft.com/office/drawing/2014/main" id="{FA4958D2-97F0-42EB-B318-2C8F4936214F}"/>
              </a:ext>
            </a:extLst>
          </p:cNvPr>
          <p:cNvGrpSpPr/>
          <p:nvPr/>
        </p:nvGrpSpPr>
        <p:grpSpPr>
          <a:xfrm>
            <a:off x="494409" y="3563058"/>
            <a:ext cx="2008500" cy="1009239"/>
            <a:chOff x="719433" y="3424556"/>
            <a:chExt cx="2008500" cy="1009239"/>
          </a:xfrm>
        </p:grpSpPr>
        <p:sp>
          <p:nvSpPr>
            <p:cNvPr id="12" name="Google Shape;636;p28">
              <a:extLst>
                <a:ext uri="{FF2B5EF4-FFF2-40B4-BE49-F238E27FC236}">
                  <a16:creationId xmlns:a16="http://schemas.microsoft.com/office/drawing/2014/main" id="{EC546654-C3D0-4CD6-9879-374734ED3A89}"/>
                </a:ext>
              </a:extLst>
            </p:cNvPr>
            <p:cNvSpPr txBox="1"/>
            <p:nvPr/>
          </p:nvSpPr>
          <p:spPr>
            <a:xfrm>
              <a:off x="719433"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ivvic"/>
                <a:ea typeface="Livvic"/>
                <a:cs typeface="Livvic"/>
                <a:sym typeface="Livvic"/>
              </a:endParaRPr>
            </a:p>
          </p:txBody>
        </p:sp>
        <p:sp>
          <p:nvSpPr>
            <p:cNvPr id="13" name="Google Shape;631;p28">
              <a:extLst>
                <a:ext uri="{FF2B5EF4-FFF2-40B4-BE49-F238E27FC236}">
                  <a16:creationId xmlns:a16="http://schemas.microsoft.com/office/drawing/2014/main" id="{A3CADB48-4E67-46D3-BD9F-CD8746C3CC5A}"/>
                </a:ext>
              </a:extLst>
            </p:cNvPr>
            <p:cNvSpPr txBox="1"/>
            <p:nvPr/>
          </p:nvSpPr>
          <p:spPr>
            <a:xfrm>
              <a:off x="719433" y="3424556"/>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Livvic"/>
                  <a:ea typeface="Livvic"/>
                  <a:cs typeface="Livvic"/>
                  <a:sym typeface="Livvic"/>
                </a:rPr>
                <a:t>Chambres</a:t>
              </a:r>
              <a:endParaRPr sz="1600" b="1" dirty="0">
                <a:solidFill>
                  <a:schemeClr val="dk1"/>
                </a:solidFill>
                <a:latin typeface="Livvic"/>
                <a:ea typeface="Livvic"/>
                <a:cs typeface="Livvic"/>
                <a:sym typeface="Livvic"/>
              </a:endParaRPr>
            </a:p>
          </p:txBody>
        </p:sp>
      </p:grpSp>
      <p:grpSp>
        <p:nvGrpSpPr>
          <p:cNvPr id="14" name="Google Shape;638;p28">
            <a:extLst>
              <a:ext uri="{FF2B5EF4-FFF2-40B4-BE49-F238E27FC236}">
                <a16:creationId xmlns:a16="http://schemas.microsoft.com/office/drawing/2014/main" id="{E1F3A34D-1BD3-43C9-82B6-DB21D0D16502}"/>
              </a:ext>
            </a:extLst>
          </p:cNvPr>
          <p:cNvGrpSpPr/>
          <p:nvPr/>
        </p:nvGrpSpPr>
        <p:grpSpPr>
          <a:xfrm>
            <a:off x="3414104" y="3610797"/>
            <a:ext cx="2019236" cy="1673893"/>
            <a:chOff x="3560133" y="2759902"/>
            <a:chExt cx="2019236" cy="1673893"/>
          </a:xfrm>
        </p:grpSpPr>
        <p:sp>
          <p:nvSpPr>
            <p:cNvPr id="15" name="Google Shape;640;p28">
              <a:extLst>
                <a:ext uri="{FF2B5EF4-FFF2-40B4-BE49-F238E27FC236}">
                  <a16:creationId xmlns:a16="http://schemas.microsoft.com/office/drawing/2014/main" id="{8BDC6651-8049-4A50-8D67-3B3217EB6167}"/>
                </a:ext>
              </a:extLst>
            </p:cNvPr>
            <p:cNvSpPr txBox="1"/>
            <p:nvPr/>
          </p:nvSpPr>
          <p:spPr>
            <a:xfrm>
              <a:off x="3570869" y="3697895"/>
              <a:ext cx="20085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dk1"/>
                </a:solidFill>
                <a:latin typeface="Livvic"/>
                <a:ea typeface="Livvic"/>
                <a:cs typeface="Livvic"/>
                <a:sym typeface="Livvic"/>
              </a:endParaRPr>
            </a:p>
          </p:txBody>
        </p:sp>
        <p:sp>
          <p:nvSpPr>
            <p:cNvPr id="16" name="Google Shape;629;p28">
              <a:extLst>
                <a:ext uri="{FF2B5EF4-FFF2-40B4-BE49-F238E27FC236}">
                  <a16:creationId xmlns:a16="http://schemas.microsoft.com/office/drawing/2014/main" id="{82829628-0034-4084-A034-143BDBACFE77}"/>
                </a:ext>
              </a:extLst>
            </p:cNvPr>
            <p:cNvSpPr txBox="1"/>
            <p:nvPr/>
          </p:nvSpPr>
          <p:spPr>
            <a:xfrm>
              <a:off x="3560133" y="2759902"/>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Livvic"/>
                  <a:ea typeface="Livvic"/>
                  <a:cs typeface="Livvic"/>
                  <a:sym typeface="Livvic"/>
                </a:rPr>
                <a:t>Réservations</a:t>
              </a:r>
              <a:endParaRPr sz="1800" b="1" dirty="0">
                <a:solidFill>
                  <a:schemeClr val="dk1"/>
                </a:solidFill>
                <a:latin typeface="Livvic"/>
                <a:ea typeface="Livvic"/>
                <a:cs typeface="Livvic"/>
                <a:sym typeface="Livvic"/>
              </a:endParaRPr>
            </a:p>
          </p:txBody>
        </p:sp>
      </p:grpSp>
      <p:grpSp>
        <p:nvGrpSpPr>
          <p:cNvPr id="17" name="Google Shape;641;p28">
            <a:extLst>
              <a:ext uri="{FF2B5EF4-FFF2-40B4-BE49-F238E27FC236}">
                <a16:creationId xmlns:a16="http://schemas.microsoft.com/office/drawing/2014/main" id="{E8086820-7927-41C7-91A5-081514389B1D}"/>
              </a:ext>
            </a:extLst>
          </p:cNvPr>
          <p:cNvGrpSpPr/>
          <p:nvPr/>
        </p:nvGrpSpPr>
        <p:grpSpPr>
          <a:xfrm>
            <a:off x="6197281" y="3661775"/>
            <a:ext cx="2301072" cy="1344667"/>
            <a:chOff x="6422305" y="3523273"/>
            <a:chExt cx="2301072" cy="1344667"/>
          </a:xfrm>
        </p:grpSpPr>
        <p:sp>
          <p:nvSpPr>
            <p:cNvPr id="18" name="Google Shape;643;p28">
              <a:extLst>
                <a:ext uri="{FF2B5EF4-FFF2-40B4-BE49-F238E27FC236}">
                  <a16:creationId xmlns:a16="http://schemas.microsoft.com/office/drawing/2014/main" id="{2C82BCEC-84B7-408B-883F-EBD171D30B85}"/>
                </a:ext>
              </a:extLst>
            </p:cNvPr>
            <p:cNvSpPr txBox="1"/>
            <p:nvPr/>
          </p:nvSpPr>
          <p:spPr>
            <a:xfrm>
              <a:off x="6422305" y="4132040"/>
              <a:ext cx="2301072" cy="735900"/>
            </a:xfrm>
            <a:prstGeom prst="rect">
              <a:avLst/>
            </a:prstGeom>
            <a:noFill/>
            <a:ln>
              <a:noFill/>
            </a:ln>
          </p:spPr>
          <p:txBody>
            <a:bodyPr spcFirstLastPara="1" wrap="square" lIns="91425" tIns="91425" rIns="91425" bIns="91425" anchor="t" anchorCtr="0">
              <a:noAutofit/>
            </a:bodyPr>
            <a:lstStyle/>
            <a:p>
              <a:pPr algn="ctr"/>
              <a:r>
                <a:rPr lang="fr-FR" dirty="0">
                  <a:solidFill>
                    <a:schemeClr val="dk1"/>
                  </a:solidFill>
                  <a:latin typeface="Livvic"/>
                </a:rPr>
                <a:t>Ajouter, Modifier , Visualiser et Supprimer</a:t>
              </a:r>
            </a:p>
          </p:txBody>
        </p:sp>
        <p:sp>
          <p:nvSpPr>
            <p:cNvPr id="19" name="Google Shape;627;p28">
              <a:extLst>
                <a:ext uri="{FF2B5EF4-FFF2-40B4-BE49-F238E27FC236}">
                  <a16:creationId xmlns:a16="http://schemas.microsoft.com/office/drawing/2014/main" id="{3EC72F67-E683-42EC-8D45-73FEAF57173E}"/>
                </a:ext>
              </a:extLst>
            </p:cNvPr>
            <p:cNvSpPr txBox="1"/>
            <p:nvPr/>
          </p:nvSpPr>
          <p:spPr>
            <a:xfrm>
              <a:off x="6582441" y="352327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600" b="1" dirty="0">
                  <a:solidFill>
                    <a:schemeClr val="dk1"/>
                  </a:solidFill>
                  <a:latin typeface="Livvic"/>
                  <a:ea typeface="Livvic"/>
                  <a:cs typeface="Livvic"/>
                  <a:sym typeface="Livvic"/>
                </a:rPr>
                <a:t>Services</a:t>
              </a:r>
              <a:endParaRPr lang="fr-FR" sz="1800" b="1" dirty="0">
                <a:solidFill>
                  <a:schemeClr val="dk1"/>
                </a:solidFill>
                <a:latin typeface="Livvic"/>
                <a:ea typeface="Livvic"/>
                <a:cs typeface="Livvic"/>
                <a:sym typeface="Livvic"/>
              </a:endParaRPr>
            </a:p>
          </p:txBody>
        </p:sp>
      </p:grpSp>
      <p:sp>
        <p:nvSpPr>
          <p:cNvPr id="20" name="ZoneTexte 19">
            <a:extLst>
              <a:ext uri="{FF2B5EF4-FFF2-40B4-BE49-F238E27FC236}">
                <a16:creationId xmlns:a16="http://schemas.microsoft.com/office/drawing/2014/main" id="{DC18A1A7-D670-4DC0-9023-290B92E6FCCB}"/>
              </a:ext>
            </a:extLst>
          </p:cNvPr>
          <p:cNvSpPr txBox="1"/>
          <p:nvPr/>
        </p:nvSpPr>
        <p:spPr>
          <a:xfrm>
            <a:off x="-202058" y="4310687"/>
            <a:ext cx="2993132" cy="523220"/>
          </a:xfrm>
          <a:prstGeom prst="rect">
            <a:avLst/>
          </a:prstGeom>
          <a:noFill/>
        </p:spPr>
        <p:txBody>
          <a:bodyPr wrap="square">
            <a:spAutoFit/>
          </a:bodyPr>
          <a:lstStyle/>
          <a:p>
            <a:pPr algn="ctr"/>
            <a:r>
              <a:rPr lang="fr-FR" dirty="0">
                <a:solidFill>
                  <a:schemeClr val="dk1"/>
                </a:solidFill>
                <a:latin typeface="Livvic"/>
              </a:rPr>
              <a:t>Ajouter, Modifier , Visualiser et Supprimer</a:t>
            </a:r>
          </a:p>
        </p:txBody>
      </p:sp>
      <p:sp>
        <p:nvSpPr>
          <p:cNvPr id="21" name="ZoneTexte 20">
            <a:extLst>
              <a:ext uri="{FF2B5EF4-FFF2-40B4-BE49-F238E27FC236}">
                <a16:creationId xmlns:a16="http://schemas.microsoft.com/office/drawing/2014/main" id="{86F635CE-A042-43B5-A4D5-E86EFF4A225C}"/>
              </a:ext>
            </a:extLst>
          </p:cNvPr>
          <p:cNvSpPr txBox="1"/>
          <p:nvPr/>
        </p:nvSpPr>
        <p:spPr>
          <a:xfrm>
            <a:off x="5949000" y="1645976"/>
            <a:ext cx="2178735" cy="523220"/>
          </a:xfrm>
          <a:prstGeom prst="rect">
            <a:avLst/>
          </a:prstGeom>
          <a:noFill/>
        </p:spPr>
        <p:txBody>
          <a:bodyPr wrap="square">
            <a:spAutoFit/>
          </a:bodyPr>
          <a:lstStyle/>
          <a:p>
            <a:pPr algn="ctr"/>
            <a:r>
              <a:rPr lang="fr-FR" dirty="0">
                <a:solidFill>
                  <a:schemeClr val="dk1"/>
                </a:solidFill>
                <a:latin typeface="Livvic"/>
              </a:rPr>
              <a:t>Ajouter, Modifier , Visualiser et Supprimer</a:t>
            </a:r>
          </a:p>
        </p:txBody>
      </p:sp>
      <p:sp>
        <p:nvSpPr>
          <p:cNvPr id="109" name="Google Shape;634;p28">
            <a:extLst>
              <a:ext uri="{FF2B5EF4-FFF2-40B4-BE49-F238E27FC236}">
                <a16:creationId xmlns:a16="http://schemas.microsoft.com/office/drawing/2014/main" id="{20149508-A861-48F2-96FA-AA906487608F}"/>
              </a:ext>
            </a:extLst>
          </p:cNvPr>
          <p:cNvSpPr/>
          <p:nvPr/>
        </p:nvSpPr>
        <p:spPr>
          <a:xfrm rot="360000">
            <a:off x="501153" y="681406"/>
            <a:ext cx="1879750" cy="988775"/>
          </a:xfrm>
          <a:custGeom>
            <a:avLst/>
            <a:gdLst/>
            <a:ahLst/>
            <a:cxnLst/>
            <a:rect l="l" t="t" r="r" b="b"/>
            <a:pathLst>
              <a:path w="75190" h="39551" extrusionOk="0">
                <a:moveTo>
                  <a:pt x="0" y="26331"/>
                </a:moveTo>
                <a:lnTo>
                  <a:pt x="51689" y="0"/>
                </a:lnTo>
                <a:lnTo>
                  <a:pt x="75190" y="39551"/>
                </a:lnTo>
                <a:close/>
              </a:path>
            </a:pathLst>
          </a:custGeom>
          <a:solidFill>
            <a:schemeClr val="lt2"/>
          </a:solidFill>
          <a:ln>
            <a:noFill/>
          </a:ln>
        </p:spPr>
        <p:txBody>
          <a:bodyPr/>
          <a:lstStyle/>
          <a:p>
            <a:endParaRPr lang="fr-FR" dirty="0"/>
          </a:p>
        </p:txBody>
      </p:sp>
      <p:sp>
        <p:nvSpPr>
          <p:cNvPr id="110" name="Google Shape;632;p28">
            <a:extLst>
              <a:ext uri="{FF2B5EF4-FFF2-40B4-BE49-F238E27FC236}">
                <a16:creationId xmlns:a16="http://schemas.microsoft.com/office/drawing/2014/main" id="{40BABFB1-EAE5-4F43-8793-B5923C9C1783}"/>
              </a:ext>
            </a:extLst>
          </p:cNvPr>
          <p:cNvSpPr/>
          <p:nvPr/>
        </p:nvSpPr>
        <p:spPr>
          <a:xfrm rot="-840000">
            <a:off x="5983955" y="734647"/>
            <a:ext cx="2194825" cy="908900"/>
          </a:xfrm>
          <a:custGeom>
            <a:avLst/>
            <a:gdLst/>
            <a:ahLst/>
            <a:cxnLst/>
            <a:rect l="l" t="t" r="r" b="b"/>
            <a:pathLst>
              <a:path w="75603" h="36356" extrusionOk="0">
                <a:moveTo>
                  <a:pt x="0" y="31398"/>
                </a:moveTo>
                <a:lnTo>
                  <a:pt x="57425" y="0"/>
                </a:lnTo>
                <a:lnTo>
                  <a:pt x="75603" y="36356"/>
                </a:lnTo>
                <a:close/>
              </a:path>
            </a:pathLst>
          </a:custGeom>
          <a:solidFill>
            <a:schemeClr val="accent3"/>
          </a:solidFill>
          <a:ln>
            <a:noFill/>
          </a:ln>
        </p:spPr>
      </p:sp>
      <p:sp>
        <p:nvSpPr>
          <p:cNvPr id="111" name="Google Shape;629;p28">
            <a:extLst>
              <a:ext uri="{FF2B5EF4-FFF2-40B4-BE49-F238E27FC236}">
                <a16:creationId xmlns:a16="http://schemas.microsoft.com/office/drawing/2014/main" id="{C3E58F89-93D6-4263-B0A5-4DAD21DD1062}"/>
              </a:ext>
            </a:extLst>
          </p:cNvPr>
          <p:cNvSpPr txBox="1"/>
          <p:nvPr/>
        </p:nvSpPr>
        <p:spPr>
          <a:xfrm>
            <a:off x="454624" y="968443"/>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Livvic"/>
                <a:ea typeface="Livvic"/>
                <a:cs typeface="Livvic"/>
                <a:sym typeface="Livvic"/>
              </a:rPr>
              <a:t>Personnels</a:t>
            </a:r>
            <a:endParaRPr sz="1600" b="1" dirty="0">
              <a:solidFill>
                <a:schemeClr val="dk1"/>
              </a:solidFill>
              <a:latin typeface="Livvic"/>
              <a:ea typeface="Livvic"/>
              <a:cs typeface="Livvic"/>
              <a:sym typeface="Livvic"/>
            </a:endParaRPr>
          </a:p>
        </p:txBody>
      </p:sp>
      <p:sp>
        <p:nvSpPr>
          <p:cNvPr id="112" name="Google Shape;629;p28">
            <a:extLst>
              <a:ext uri="{FF2B5EF4-FFF2-40B4-BE49-F238E27FC236}">
                <a16:creationId xmlns:a16="http://schemas.microsoft.com/office/drawing/2014/main" id="{CAE573FC-F9A9-4DA6-B303-198A5500EB7C}"/>
              </a:ext>
            </a:extLst>
          </p:cNvPr>
          <p:cNvSpPr txBox="1"/>
          <p:nvPr/>
        </p:nvSpPr>
        <p:spPr>
          <a:xfrm>
            <a:off x="6288445" y="1030526"/>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Stock</a:t>
            </a:r>
            <a:endParaRPr sz="1800" b="1" dirty="0">
              <a:solidFill>
                <a:schemeClr val="dk1"/>
              </a:solidFill>
              <a:latin typeface="Livvic"/>
              <a:ea typeface="Livvic"/>
              <a:cs typeface="Livvic"/>
              <a:sym typeface="Livvic"/>
            </a:endParaRPr>
          </a:p>
        </p:txBody>
      </p:sp>
      <p:sp>
        <p:nvSpPr>
          <p:cNvPr id="113" name="ZoneTexte 112">
            <a:extLst>
              <a:ext uri="{FF2B5EF4-FFF2-40B4-BE49-F238E27FC236}">
                <a16:creationId xmlns:a16="http://schemas.microsoft.com/office/drawing/2014/main" id="{E15BC8D6-00EE-4400-BB34-B80B08222635}"/>
              </a:ext>
            </a:extLst>
          </p:cNvPr>
          <p:cNvSpPr txBox="1"/>
          <p:nvPr/>
        </p:nvSpPr>
        <p:spPr>
          <a:xfrm>
            <a:off x="528530" y="1622673"/>
            <a:ext cx="2069826" cy="523220"/>
          </a:xfrm>
          <a:prstGeom prst="rect">
            <a:avLst/>
          </a:prstGeom>
          <a:noFill/>
        </p:spPr>
        <p:txBody>
          <a:bodyPr wrap="square">
            <a:spAutoFit/>
          </a:bodyPr>
          <a:lstStyle/>
          <a:p>
            <a:pPr algn="ctr"/>
            <a:r>
              <a:rPr lang="fr-FR" dirty="0">
                <a:solidFill>
                  <a:schemeClr val="dk1"/>
                </a:solidFill>
                <a:latin typeface="Livvic"/>
              </a:rPr>
              <a:t>Ajouter, Modifier , Visualiser et Supprimer</a:t>
            </a:r>
          </a:p>
        </p:txBody>
      </p:sp>
      <p:cxnSp>
        <p:nvCxnSpPr>
          <p:cNvPr id="116" name="Google Shape;630;p28">
            <a:extLst>
              <a:ext uri="{FF2B5EF4-FFF2-40B4-BE49-F238E27FC236}">
                <a16:creationId xmlns:a16="http://schemas.microsoft.com/office/drawing/2014/main" id="{2333AD77-69E3-4568-9B8B-79C7E77BBDC5}"/>
              </a:ext>
            </a:extLst>
          </p:cNvPr>
          <p:cNvCxnSpPr>
            <a:cxnSpLocks/>
          </p:cNvCxnSpPr>
          <p:nvPr/>
        </p:nvCxnSpPr>
        <p:spPr>
          <a:xfrm rot="21600000" flipV="1">
            <a:off x="5673417" y="2171415"/>
            <a:ext cx="1368000" cy="432000"/>
          </a:xfrm>
          <a:prstGeom prst="bentConnector2">
            <a:avLst/>
          </a:prstGeom>
          <a:noFill/>
          <a:ln w="28575" cap="flat" cmpd="sng">
            <a:solidFill>
              <a:schemeClr val="dk1"/>
            </a:solidFill>
            <a:prstDash val="solid"/>
            <a:round/>
            <a:headEnd type="none" w="med" len="med"/>
            <a:tailEnd type="none" w="med" len="med"/>
          </a:ln>
        </p:spPr>
      </p:cxnSp>
      <p:cxnSp>
        <p:nvCxnSpPr>
          <p:cNvPr id="118" name="Google Shape;626;p28">
            <a:extLst>
              <a:ext uri="{FF2B5EF4-FFF2-40B4-BE49-F238E27FC236}">
                <a16:creationId xmlns:a16="http://schemas.microsoft.com/office/drawing/2014/main" id="{150B0EAB-63DB-42E2-A19E-94659DBA22D7}"/>
              </a:ext>
            </a:extLst>
          </p:cNvPr>
          <p:cNvCxnSpPr>
            <a:cxnSpLocks/>
          </p:cNvCxnSpPr>
          <p:nvPr/>
        </p:nvCxnSpPr>
        <p:spPr>
          <a:xfrm rot="-10800000">
            <a:off x="1616005" y="2169674"/>
            <a:ext cx="1332000" cy="432000"/>
          </a:xfrm>
          <a:prstGeom prst="bentConnector2">
            <a:avLst/>
          </a:prstGeom>
          <a:noFill/>
          <a:ln w="28575" cap="flat" cmpd="sng">
            <a:solidFill>
              <a:schemeClr val="dk1"/>
            </a:solidFill>
            <a:prstDash val="solid"/>
            <a:round/>
            <a:headEnd type="none" w="med" len="med"/>
            <a:tailEnd type="none" w="med" len="med"/>
          </a:ln>
        </p:spPr>
      </p:cxnSp>
      <p:cxnSp>
        <p:nvCxnSpPr>
          <p:cNvPr id="119" name="Google Shape;628;p28">
            <a:extLst>
              <a:ext uri="{FF2B5EF4-FFF2-40B4-BE49-F238E27FC236}">
                <a16:creationId xmlns:a16="http://schemas.microsoft.com/office/drawing/2014/main" id="{2E2E2E33-4246-49A2-AF03-113E2130E735}"/>
              </a:ext>
            </a:extLst>
          </p:cNvPr>
          <p:cNvCxnSpPr>
            <a:cxnSpLocks/>
          </p:cNvCxnSpPr>
          <p:nvPr/>
        </p:nvCxnSpPr>
        <p:spPr>
          <a:xfrm rot="60000">
            <a:off x="4391841" y="2082800"/>
            <a:ext cx="11091" cy="452406"/>
          </a:xfrm>
          <a:prstGeom prst="straightConnector1">
            <a:avLst/>
          </a:prstGeom>
          <a:noFill/>
          <a:ln w="28575" cap="flat" cmpd="sng">
            <a:solidFill>
              <a:schemeClr val="dk1"/>
            </a:solidFill>
            <a:prstDash val="solid"/>
            <a:round/>
            <a:headEnd type="none" w="med" len="med"/>
            <a:tailEnd type="none" w="med" len="med"/>
          </a:ln>
        </p:spPr>
      </p:cxnSp>
      <p:sp>
        <p:nvSpPr>
          <p:cNvPr id="120" name="Google Shape;633;p28">
            <a:extLst>
              <a:ext uri="{FF2B5EF4-FFF2-40B4-BE49-F238E27FC236}">
                <a16:creationId xmlns:a16="http://schemas.microsoft.com/office/drawing/2014/main" id="{85C9AC67-21A1-4657-88C3-74094381DA55}"/>
              </a:ext>
            </a:extLst>
          </p:cNvPr>
          <p:cNvSpPr/>
          <p:nvPr/>
        </p:nvSpPr>
        <p:spPr>
          <a:xfrm>
            <a:off x="3423283" y="768537"/>
            <a:ext cx="2134998" cy="960550"/>
          </a:xfrm>
          <a:custGeom>
            <a:avLst/>
            <a:gdLst/>
            <a:ahLst/>
            <a:cxnLst/>
            <a:rect l="l" t="t" r="r" b="b"/>
            <a:pathLst>
              <a:path w="73538" h="38422" extrusionOk="0">
                <a:moveTo>
                  <a:pt x="73538" y="23962"/>
                </a:moveTo>
                <a:lnTo>
                  <a:pt x="7023" y="38422"/>
                </a:lnTo>
                <a:lnTo>
                  <a:pt x="0" y="0"/>
                </a:lnTo>
                <a:close/>
              </a:path>
            </a:pathLst>
          </a:custGeom>
          <a:solidFill>
            <a:schemeClr val="accent2"/>
          </a:solidFill>
          <a:ln>
            <a:noFill/>
          </a:ln>
        </p:spPr>
        <p:txBody>
          <a:bodyPr/>
          <a:lstStyle/>
          <a:p>
            <a:endParaRPr lang="fr-FR" dirty="0"/>
          </a:p>
        </p:txBody>
      </p:sp>
      <p:sp>
        <p:nvSpPr>
          <p:cNvPr id="121" name="Google Shape;629;p28">
            <a:extLst>
              <a:ext uri="{FF2B5EF4-FFF2-40B4-BE49-F238E27FC236}">
                <a16:creationId xmlns:a16="http://schemas.microsoft.com/office/drawing/2014/main" id="{26B45A48-D154-40DE-8AFF-1DB5B892B411}"/>
              </a:ext>
            </a:extLst>
          </p:cNvPr>
          <p:cNvSpPr txBox="1"/>
          <p:nvPr/>
        </p:nvSpPr>
        <p:spPr>
          <a:xfrm>
            <a:off x="3387591" y="1093574"/>
            <a:ext cx="20085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Livvic"/>
                <a:ea typeface="Livvic"/>
                <a:cs typeface="Livvic"/>
                <a:sym typeface="Livvic"/>
              </a:rPr>
              <a:t>Commentaires</a:t>
            </a:r>
            <a:endParaRPr sz="1600" b="1" dirty="0">
              <a:solidFill>
                <a:schemeClr val="dk1"/>
              </a:solidFill>
              <a:latin typeface="Livvic"/>
              <a:ea typeface="Livvic"/>
              <a:cs typeface="Livvic"/>
              <a:sym typeface="Livvic"/>
            </a:endParaRPr>
          </a:p>
        </p:txBody>
      </p:sp>
      <p:sp>
        <p:nvSpPr>
          <p:cNvPr id="122" name="ZoneTexte 121">
            <a:extLst>
              <a:ext uri="{FF2B5EF4-FFF2-40B4-BE49-F238E27FC236}">
                <a16:creationId xmlns:a16="http://schemas.microsoft.com/office/drawing/2014/main" id="{138D4B81-643F-4357-89E9-F26A5B45D43F}"/>
              </a:ext>
            </a:extLst>
          </p:cNvPr>
          <p:cNvSpPr txBox="1"/>
          <p:nvPr/>
        </p:nvSpPr>
        <p:spPr>
          <a:xfrm>
            <a:off x="3359135" y="1685212"/>
            <a:ext cx="2178735" cy="307777"/>
          </a:xfrm>
          <a:prstGeom prst="rect">
            <a:avLst/>
          </a:prstGeom>
          <a:noFill/>
        </p:spPr>
        <p:txBody>
          <a:bodyPr wrap="square">
            <a:spAutoFit/>
          </a:bodyPr>
          <a:lstStyle/>
          <a:p>
            <a:pPr algn="ctr"/>
            <a:r>
              <a:rPr lang="fr-FR" dirty="0">
                <a:solidFill>
                  <a:schemeClr val="dk1"/>
                </a:solidFill>
                <a:latin typeface="Livvic"/>
              </a:rPr>
              <a:t>Visualiser et Supprimer</a:t>
            </a:r>
          </a:p>
        </p:txBody>
      </p:sp>
      <p:sp>
        <p:nvSpPr>
          <p:cNvPr id="125" name="Google Shape;643;p28">
            <a:extLst>
              <a:ext uri="{FF2B5EF4-FFF2-40B4-BE49-F238E27FC236}">
                <a16:creationId xmlns:a16="http://schemas.microsoft.com/office/drawing/2014/main" id="{90A0B114-D4F3-4AC1-8E6E-765FECD8E9BE}"/>
              </a:ext>
            </a:extLst>
          </p:cNvPr>
          <p:cNvSpPr txBox="1"/>
          <p:nvPr/>
        </p:nvSpPr>
        <p:spPr>
          <a:xfrm>
            <a:off x="3387591" y="4286990"/>
            <a:ext cx="2301072" cy="735900"/>
          </a:xfrm>
          <a:prstGeom prst="rect">
            <a:avLst/>
          </a:prstGeom>
          <a:noFill/>
          <a:ln>
            <a:noFill/>
          </a:ln>
        </p:spPr>
        <p:txBody>
          <a:bodyPr spcFirstLastPara="1" wrap="square" lIns="91425" tIns="91425" rIns="91425" bIns="91425" anchor="t" anchorCtr="0">
            <a:noAutofit/>
          </a:bodyPr>
          <a:lstStyle/>
          <a:p>
            <a:pPr algn="ctr"/>
            <a:r>
              <a:rPr lang="fr-FR" dirty="0">
                <a:solidFill>
                  <a:schemeClr val="dk1"/>
                </a:solidFill>
                <a:latin typeface="Livvic"/>
              </a:rPr>
              <a:t>Ajouter, Modifier , Visualiser et Supprimer</a:t>
            </a:r>
          </a:p>
        </p:txBody>
      </p:sp>
    </p:spTree>
    <p:extLst>
      <p:ext uri="{BB962C8B-B14F-4D97-AF65-F5344CB8AC3E}">
        <p14:creationId xmlns:p14="http://schemas.microsoft.com/office/powerpoint/2010/main" val="142679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5"/>
                                        </p:tgtEl>
                                        <p:attrNameLst>
                                          <p:attrName>style.visibility</p:attrName>
                                        </p:attrNameLst>
                                      </p:cBhvr>
                                      <p:to>
                                        <p:strVal val="visible"/>
                                      </p:to>
                                    </p:set>
                                    <p:animEffect transition="in" filter="fade">
                                      <p:cBhvr>
                                        <p:cTn id="28" dur="500"/>
                                        <p:tgtEl>
                                          <p:spTgt spid="1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nodeType="with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12"/>
                                        </p:tgtEl>
                                        <p:attrNameLst>
                                          <p:attrName>style.visibility</p:attrName>
                                        </p:attrNameLst>
                                      </p:cBhvr>
                                      <p:to>
                                        <p:strVal val="visible"/>
                                      </p:to>
                                    </p:set>
                                    <p:animEffect transition="in" filter="fade">
                                      <p:cBhvr>
                                        <p:cTn id="60" dur="500"/>
                                        <p:tgtEl>
                                          <p:spTgt spid="112"/>
                                        </p:tgtEl>
                                      </p:cBhvr>
                                    </p:animEffect>
                                  </p:childTnLst>
                                </p:cTn>
                              </p:par>
                              <p:par>
                                <p:cTn id="61" presetID="10"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animEffect transition="in" filter="fade">
                                      <p:cBhvr>
                                        <p:cTn id="63" dur="500"/>
                                        <p:tgtEl>
                                          <p:spTgt spid="110"/>
                                        </p:tgtEl>
                                      </p:cBhvr>
                                    </p:animEffect>
                                  </p:childTnLst>
                                </p:cTn>
                              </p:par>
                              <p:par>
                                <p:cTn id="64" presetID="10" presetClass="entr" presetSubtype="0" fill="hold" nodeType="withEffect">
                                  <p:stCondLst>
                                    <p:cond delay="0"/>
                                  </p:stCondLst>
                                  <p:childTnLst>
                                    <p:set>
                                      <p:cBhvr>
                                        <p:cTn id="65" dur="1" fill="hold">
                                          <p:stCondLst>
                                            <p:cond delay="0"/>
                                          </p:stCondLst>
                                        </p:cTn>
                                        <p:tgtEl>
                                          <p:spTgt spid="116"/>
                                        </p:tgtEl>
                                        <p:attrNameLst>
                                          <p:attrName>style.visibility</p:attrName>
                                        </p:attrNameLst>
                                      </p:cBhvr>
                                      <p:to>
                                        <p:strVal val="visible"/>
                                      </p:to>
                                    </p:set>
                                    <p:animEffect transition="in" filter="fade">
                                      <p:cBhvr>
                                        <p:cTn id="66" dur="500"/>
                                        <p:tgtEl>
                                          <p:spTgt spid="11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21"/>
                                        </p:tgtEl>
                                        <p:attrNameLst>
                                          <p:attrName>style.visibility</p:attrName>
                                        </p:attrNameLst>
                                      </p:cBhvr>
                                      <p:to>
                                        <p:strVal val="visible"/>
                                      </p:to>
                                    </p:set>
                                    <p:animEffect transition="in" filter="fade">
                                      <p:cBhvr>
                                        <p:cTn id="76" dur="500"/>
                                        <p:tgtEl>
                                          <p:spTgt spid="1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20"/>
                                        </p:tgtEl>
                                        <p:attrNameLst>
                                          <p:attrName>style.visibility</p:attrName>
                                        </p:attrNameLst>
                                      </p:cBhvr>
                                      <p:to>
                                        <p:strVal val="visible"/>
                                      </p:to>
                                    </p:set>
                                    <p:animEffect transition="in" filter="fade">
                                      <p:cBhvr>
                                        <p:cTn id="79" dur="500"/>
                                        <p:tgtEl>
                                          <p:spTgt spid="120"/>
                                        </p:tgtEl>
                                      </p:cBhvr>
                                    </p:animEffect>
                                  </p:childTnLst>
                                </p:cTn>
                              </p:par>
                              <p:par>
                                <p:cTn id="80" presetID="10" presetClass="entr" presetSubtype="0" fill="hold" nodeType="withEffect">
                                  <p:stCondLst>
                                    <p:cond delay="0"/>
                                  </p:stCondLst>
                                  <p:childTnLst>
                                    <p:set>
                                      <p:cBhvr>
                                        <p:cTn id="81" dur="1" fill="hold">
                                          <p:stCondLst>
                                            <p:cond delay="0"/>
                                          </p:stCondLst>
                                        </p:cTn>
                                        <p:tgtEl>
                                          <p:spTgt spid="119"/>
                                        </p:tgtEl>
                                        <p:attrNameLst>
                                          <p:attrName>style.visibility</p:attrName>
                                        </p:attrNameLst>
                                      </p:cBhvr>
                                      <p:to>
                                        <p:strVal val="visible"/>
                                      </p:to>
                                    </p:set>
                                    <p:animEffect transition="in" filter="fade">
                                      <p:cBhvr>
                                        <p:cTn id="82" dur="500"/>
                                        <p:tgtEl>
                                          <p:spTgt spid="11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22"/>
                                        </p:tgtEl>
                                        <p:attrNameLst>
                                          <p:attrName>style.visibility</p:attrName>
                                        </p:attrNameLst>
                                      </p:cBhvr>
                                      <p:to>
                                        <p:strVal val="visible"/>
                                      </p:to>
                                    </p:set>
                                    <p:animEffect transition="in" filter="fade">
                                      <p:cBhvr>
                                        <p:cTn id="87" dur="500"/>
                                        <p:tgtEl>
                                          <p:spTgt spid="12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500"/>
                                        <p:tgtEl>
                                          <p:spTgt spid="11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11"/>
                                        </p:tgtEl>
                                        <p:attrNameLst>
                                          <p:attrName>style.visibility</p:attrName>
                                        </p:attrNameLst>
                                      </p:cBhvr>
                                      <p:to>
                                        <p:strVal val="visible"/>
                                      </p:to>
                                    </p:set>
                                    <p:animEffect transition="in" filter="fade">
                                      <p:cBhvr>
                                        <p:cTn id="95" dur="500"/>
                                        <p:tgtEl>
                                          <p:spTgt spid="11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09"/>
                                        </p:tgtEl>
                                        <p:attrNameLst>
                                          <p:attrName>style.visibility</p:attrName>
                                        </p:attrNameLst>
                                      </p:cBhvr>
                                      <p:to>
                                        <p:strVal val="visible"/>
                                      </p:to>
                                    </p:set>
                                    <p:animEffect transition="in" filter="fade">
                                      <p:cBhvr>
                                        <p:cTn id="98" dur="500"/>
                                        <p:tgtEl>
                                          <p:spTgt spid="109"/>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13"/>
                                        </p:tgtEl>
                                        <p:attrNameLst>
                                          <p:attrName>style.visibility</p:attrName>
                                        </p:attrNameLst>
                                      </p:cBhvr>
                                      <p:to>
                                        <p:strVal val="visible"/>
                                      </p:to>
                                    </p:set>
                                    <p:animEffect transition="in" filter="fade">
                                      <p:cBhvr>
                                        <p:cTn id="103"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0" grpId="0"/>
      <p:bldP spid="21" grpId="0"/>
      <p:bldP spid="109" grpId="0" animBg="1"/>
      <p:bldP spid="111" grpId="0"/>
      <p:bldP spid="112" grpId="0"/>
      <p:bldP spid="113" grpId="0"/>
      <p:bldP spid="120" grpId="0" animBg="1"/>
      <p:bldP spid="121" grpId="0"/>
      <p:bldP spid="122" grpId="0"/>
      <p:bldP spid="1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6"/>
          <p:cNvSpPr txBox="1">
            <a:spLocks noGrp="1"/>
          </p:cNvSpPr>
          <p:nvPr>
            <p:ph type="title"/>
          </p:nvPr>
        </p:nvSpPr>
        <p:spPr>
          <a:xfrm>
            <a:off x="1138164" y="498559"/>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Les interfaces : </a:t>
            </a:r>
            <a:r>
              <a:rPr lang="en" sz="2400" b="1" dirty="0">
                <a:solidFill>
                  <a:srgbClr val="002060"/>
                </a:solidFill>
                <a:latin typeface="Calibri Light" panose="020F0302020204030204" pitchFamily="34" charset="0"/>
                <a:cs typeface="Arial" panose="020B0604020202020204" pitchFamily="34" charset="0"/>
              </a:rPr>
              <a:t>login</a:t>
            </a:r>
            <a:endParaRPr sz="2400" b="1" dirty="0">
              <a:solidFill>
                <a:srgbClr val="002060"/>
              </a:solidFill>
              <a:latin typeface="Calibri Light" panose="020F0302020204030204" pitchFamily="34" charset="0"/>
              <a:cs typeface="Arial" panose="020B0604020202020204" pitchFamily="34" charset="0"/>
            </a:endParaRPr>
          </a:p>
        </p:txBody>
      </p:sp>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14" name="Image 198">
            <a:extLst>
              <a:ext uri="{FF2B5EF4-FFF2-40B4-BE49-F238E27FC236}">
                <a16:creationId xmlns:a16="http://schemas.microsoft.com/office/drawing/2014/main" id="{7E959616-F7EE-48DC-89AF-A9741B0AECBE}"/>
              </a:ext>
            </a:extLst>
          </p:cNvPr>
          <p:cNvPicPr/>
          <p:nvPr/>
        </p:nvPicPr>
        <p:blipFill>
          <a:blip r:embed="rId3"/>
          <a:stretch>
            <a:fillRect/>
          </a:stretch>
        </p:blipFill>
        <p:spPr>
          <a:xfrm>
            <a:off x="1106487" y="1071259"/>
            <a:ext cx="6931025" cy="3941008"/>
          </a:xfrm>
          <a:prstGeom prst="rect">
            <a:avLst/>
          </a:prstGeom>
        </p:spPr>
      </p:pic>
    </p:spTree>
    <p:extLst>
      <p:ext uri="{BB962C8B-B14F-4D97-AF65-F5344CB8AC3E}">
        <p14:creationId xmlns:p14="http://schemas.microsoft.com/office/powerpoint/2010/main" val="419966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6"/>
          <p:cNvSpPr txBox="1">
            <a:spLocks noGrp="1"/>
          </p:cNvSpPr>
          <p:nvPr>
            <p:ph type="title"/>
          </p:nvPr>
        </p:nvSpPr>
        <p:spPr>
          <a:xfrm>
            <a:off x="1138164" y="498559"/>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Les interfaces : </a:t>
            </a:r>
            <a:r>
              <a:rPr lang="en" sz="2400" b="1" dirty="0">
                <a:solidFill>
                  <a:srgbClr val="002060"/>
                </a:solidFill>
                <a:latin typeface="Calibri Light" panose="020F0302020204030204" pitchFamily="34" charset="0"/>
                <a:cs typeface="Arial" panose="020B0604020202020204" pitchFamily="34" charset="0"/>
              </a:rPr>
              <a:t>Register</a:t>
            </a:r>
            <a:endParaRPr sz="2400" b="1" dirty="0">
              <a:solidFill>
                <a:srgbClr val="002060"/>
              </a:solidFill>
              <a:latin typeface="Calibri Light" panose="020F0302020204030204" pitchFamily="34" charset="0"/>
              <a:cs typeface="Arial" panose="020B0604020202020204" pitchFamily="34" charset="0"/>
            </a:endParaRPr>
          </a:p>
        </p:txBody>
      </p:sp>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15" name="Image 201">
            <a:extLst>
              <a:ext uri="{FF2B5EF4-FFF2-40B4-BE49-F238E27FC236}">
                <a16:creationId xmlns:a16="http://schemas.microsoft.com/office/drawing/2014/main" id="{2E2D203B-7E41-4BC7-8A7D-C47E9550F20E}"/>
              </a:ext>
            </a:extLst>
          </p:cNvPr>
          <p:cNvPicPr/>
          <p:nvPr/>
        </p:nvPicPr>
        <p:blipFill>
          <a:blip r:embed="rId3"/>
          <a:stretch>
            <a:fillRect/>
          </a:stretch>
        </p:blipFill>
        <p:spPr>
          <a:xfrm>
            <a:off x="1106487" y="1071258"/>
            <a:ext cx="6931025" cy="3924075"/>
          </a:xfrm>
          <a:prstGeom prst="rect">
            <a:avLst/>
          </a:prstGeom>
        </p:spPr>
      </p:pic>
    </p:spTree>
    <p:extLst>
      <p:ext uri="{BB962C8B-B14F-4D97-AF65-F5344CB8AC3E}">
        <p14:creationId xmlns:p14="http://schemas.microsoft.com/office/powerpoint/2010/main" val="270453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6"/>
          <p:cNvSpPr txBox="1">
            <a:spLocks noGrp="1"/>
          </p:cNvSpPr>
          <p:nvPr>
            <p:ph type="title"/>
          </p:nvPr>
        </p:nvSpPr>
        <p:spPr>
          <a:xfrm>
            <a:off x="1138164" y="498559"/>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Les interfaces : </a:t>
            </a:r>
            <a:r>
              <a:rPr lang="en" sz="2400" b="1" dirty="0">
                <a:solidFill>
                  <a:srgbClr val="002060"/>
                </a:solidFill>
                <a:latin typeface="Calibri Light" panose="020F0302020204030204" pitchFamily="34" charset="0"/>
                <a:cs typeface="Arial" panose="020B0604020202020204" pitchFamily="34" charset="0"/>
              </a:rPr>
              <a:t>Reservation</a:t>
            </a:r>
            <a:endParaRPr sz="2400" b="1" dirty="0">
              <a:solidFill>
                <a:srgbClr val="002060"/>
              </a:solidFill>
              <a:latin typeface="Calibri Light" panose="020F0302020204030204" pitchFamily="34" charset="0"/>
              <a:cs typeface="Arial" panose="020B0604020202020204" pitchFamily="34" charset="0"/>
            </a:endParaRPr>
          </a:p>
        </p:txBody>
      </p:sp>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3" name="Picture 2">
            <a:extLst>
              <a:ext uri="{FF2B5EF4-FFF2-40B4-BE49-F238E27FC236}">
                <a16:creationId xmlns:a16="http://schemas.microsoft.com/office/drawing/2014/main" id="{EBA85D2E-F8D8-4223-8E1A-67FEEC6E78CF}"/>
              </a:ext>
            </a:extLst>
          </p:cNvPr>
          <p:cNvPicPr>
            <a:picLocks noChangeAspect="1"/>
          </p:cNvPicPr>
          <p:nvPr/>
        </p:nvPicPr>
        <p:blipFill rotWithShape="1">
          <a:blip r:embed="rId3"/>
          <a:srcRect t="8395" r="3153" b="5679"/>
          <a:stretch/>
        </p:blipFill>
        <p:spPr>
          <a:xfrm>
            <a:off x="543107" y="1269168"/>
            <a:ext cx="8278155" cy="3743099"/>
          </a:xfrm>
          <a:prstGeom prst="rect">
            <a:avLst/>
          </a:prstGeom>
        </p:spPr>
      </p:pic>
    </p:spTree>
    <p:extLst>
      <p:ext uri="{BB962C8B-B14F-4D97-AF65-F5344CB8AC3E}">
        <p14:creationId xmlns:p14="http://schemas.microsoft.com/office/powerpoint/2010/main" val="198964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6"/>
          <p:cNvSpPr txBox="1">
            <a:spLocks noGrp="1"/>
          </p:cNvSpPr>
          <p:nvPr>
            <p:ph type="title"/>
          </p:nvPr>
        </p:nvSpPr>
        <p:spPr>
          <a:xfrm>
            <a:off x="1138164" y="498559"/>
            <a:ext cx="7717500" cy="572700"/>
          </a:xfrm>
          <a:prstGeom prst="rect">
            <a:avLst/>
          </a:prstGeom>
        </p:spPr>
        <p:txBody>
          <a:bodyPr spcFirstLastPara="1" wrap="square" lIns="91425" tIns="91425" rIns="91425" bIns="91425" anchor="t" anchorCtr="0">
            <a:noAutofit/>
          </a:bodyPr>
          <a:lstStyle/>
          <a:p>
            <a:r>
              <a:rPr lang="en" dirty="0"/>
              <a:t>Les interfaces : </a:t>
            </a:r>
            <a:r>
              <a:rPr lang="de-DE" sz="2400" b="1" dirty="0">
                <a:solidFill>
                  <a:srgbClr val="002060"/>
                </a:solidFill>
                <a:effectLst/>
                <a:latin typeface="Calibri Light" panose="020F0302020204030204" pitchFamily="34" charset="0"/>
                <a:ea typeface="Calibri" panose="020F0502020204030204" pitchFamily="34" charset="0"/>
                <a:cs typeface="Arial" panose="020B0604020202020204" pitchFamily="34" charset="0"/>
              </a:rPr>
              <a:t>Espace Client</a:t>
            </a:r>
            <a:br>
              <a:rPr lang="de-DE" sz="1800" dirty="0">
                <a:effectLst/>
                <a:latin typeface="Calibri" panose="020F0502020204030204" pitchFamily="34" charset="0"/>
                <a:ea typeface="Calibri" panose="020F0502020204030204" pitchFamily="34" charset="0"/>
                <a:cs typeface="Arial" panose="020B0604020202020204" pitchFamily="34" charset="0"/>
              </a:rPr>
            </a:br>
            <a:endParaRPr sz="3000" dirty="0">
              <a:solidFill>
                <a:schemeClr val="accent2">
                  <a:lumMod val="50000"/>
                </a:schemeClr>
              </a:solidFill>
            </a:endParaRPr>
          </a:p>
        </p:txBody>
      </p:sp>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15" name="Picture 14">
            <a:extLst>
              <a:ext uri="{FF2B5EF4-FFF2-40B4-BE49-F238E27FC236}">
                <a16:creationId xmlns:a16="http://schemas.microsoft.com/office/drawing/2014/main" id="{D3C132A2-A7E1-4BED-AC78-AF40FA7F759F}"/>
              </a:ext>
            </a:extLst>
          </p:cNvPr>
          <p:cNvPicPr>
            <a:picLocks noChangeAspect="1"/>
          </p:cNvPicPr>
          <p:nvPr/>
        </p:nvPicPr>
        <p:blipFill rotWithShape="1">
          <a:blip r:embed="rId3"/>
          <a:srcRect t="7983" r="3153" b="5678"/>
          <a:stretch/>
        </p:blipFill>
        <p:spPr>
          <a:xfrm>
            <a:off x="1138164" y="1085017"/>
            <a:ext cx="7636464" cy="3829386"/>
          </a:xfrm>
          <a:prstGeom prst="rect">
            <a:avLst/>
          </a:prstGeom>
        </p:spPr>
      </p:pic>
    </p:spTree>
    <p:extLst>
      <p:ext uri="{BB962C8B-B14F-4D97-AF65-F5344CB8AC3E}">
        <p14:creationId xmlns:p14="http://schemas.microsoft.com/office/powerpoint/2010/main" val="409406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body" idx="1"/>
          </p:nvPr>
        </p:nvSpPr>
        <p:spPr>
          <a:xfrm>
            <a:off x="720000" y="1290400"/>
            <a:ext cx="7717500" cy="34812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r>
              <a:rPr lang="en-ZA" sz="1600" b="1" dirty="0"/>
              <a:t>Besoins de projet :</a:t>
            </a:r>
          </a:p>
          <a:p>
            <a:pPr marL="152400" lvl="0" indent="0" algn="l" rtl="0">
              <a:lnSpc>
                <a:spcPct val="115000"/>
              </a:lnSpc>
              <a:spcBef>
                <a:spcPts val="0"/>
              </a:spcBef>
              <a:spcAft>
                <a:spcPts val="0"/>
              </a:spcAft>
              <a:buClr>
                <a:schemeClr val="dk1"/>
              </a:buClr>
              <a:buSzPts val="1200"/>
              <a:buNone/>
            </a:pPr>
            <a:endParaRPr lang="en-ZA" sz="1600" b="1" dirty="0"/>
          </a:p>
          <a:p>
            <a:pPr marL="438150" lvl="0" indent="-285750" algn="l" rtl="0">
              <a:lnSpc>
                <a:spcPct val="115000"/>
              </a:lnSpc>
              <a:spcBef>
                <a:spcPts val="0"/>
              </a:spcBef>
              <a:spcAft>
                <a:spcPts val="0"/>
              </a:spcAft>
              <a:buClr>
                <a:schemeClr val="dk1"/>
              </a:buClr>
              <a:buSzPts val="1200"/>
              <a:buFont typeface="Wingdings" panose="05000000000000000000" pitchFamily="2" charset="2"/>
              <a:buChar char="v"/>
            </a:pPr>
            <a:r>
              <a:rPr lang="de-DE" sz="1800" b="0" i="0" dirty="0">
                <a:solidFill>
                  <a:srgbClr val="0B0060"/>
                </a:solidFill>
                <a:effectLst/>
                <a:latin typeface="Söhne"/>
              </a:rPr>
              <a:t>Réservations en ligne.</a:t>
            </a:r>
          </a:p>
          <a:p>
            <a:pPr marL="438150" lvl="0" indent="-285750" algn="l" rtl="0">
              <a:lnSpc>
                <a:spcPct val="115000"/>
              </a:lnSpc>
              <a:spcBef>
                <a:spcPts val="0"/>
              </a:spcBef>
              <a:spcAft>
                <a:spcPts val="0"/>
              </a:spcAft>
              <a:buClr>
                <a:schemeClr val="dk1"/>
              </a:buClr>
              <a:buSzPts val="1200"/>
              <a:buFont typeface="Wingdings" panose="05000000000000000000" pitchFamily="2" charset="2"/>
              <a:buChar char="v"/>
            </a:pPr>
            <a:r>
              <a:rPr lang="fr-FR" sz="1800" b="0" i="0" dirty="0">
                <a:solidFill>
                  <a:srgbClr val="0B0060"/>
                </a:solidFill>
                <a:effectLst/>
                <a:latin typeface="Söhne"/>
              </a:rPr>
              <a:t>Informations sur les chambres et les services</a:t>
            </a:r>
            <a:endParaRPr lang="de-DE" b="0" i="0" dirty="0">
              <a:solidFill>
                <a:srgbClr val="0B0060"/>
              </a:solidFill>
              <a:effectLst/>
              <a:latin typeface="Söhne"/>
            </a:endParaRPr>
          </a:p>
          <a:p>
            <a:pPr marL="438150" lvl="0" indent="-285750" algn="l" rtl="0">
              <a:lnSpc>
                <a:spcPct val="115000"/>
              </a:lnSpc>
              <a:spcBef>
                <a:spcPts val="0"/>
              </a:spcBef>
              <a:spcAft>
                <a:spcPts val="0"/>
              </a:spcAft>
              <a:buClr>
                <a:schemeClr val="dk1"/>
              </a:buClr>
              <a:buSzPts val="1200"/>
              <a:buFont typeface="Wingdings" panose="05000000000000000000" pitchFamily="2" charset="2"/>
              <a:buChar char="v"/>
            </a:pPr>
            <a:r>
              <a:rPr lang="de-DE" sz="1600" b="0" i="0" dirty="0">
                <a:solidFill>
                  <a:srgbClr val="0B0060"/>
                </a:solidFill>
                <a:effectLst/>
                <a:latin typeface="Söhne"/>
              </a:rPr>
              <a:t>Galerie de photos</a:t>
            </a:r>
          </a:p>
          <a:p>
            <a:pPr marL="438150" lvl="0" indent="-285750" algn="l" rtl="0">
              <a:lnSpc>
                <a:spcPct val="115000"/>
              </a:lnSpc>
              <a:spcBef>
                <a:spcPts val="0"/>
              </a:spcBef>
              <a:spcAft>
                <a:spcPts val="0"/>
              </a:spcAft>
              <a:buClr>
                <a:schemeClr val="dk1"/>
              </a:buClr>
              <a:buSzPts val="1200"/>
              <a:buFont typeface="Wingdings" panose="05000000000000000000" pitchFamily="2" charset="2"/>
              <a:buChar char="v"/>
            </a:pPr>
            <a:r>
              <a:rPr lang="de-DE" sz="1600" b="0" i="0" dirty="0">
                <a:solidFill>
                  <a:srgbClr val="0B0060"/>
                </a:solidFill>
                <a:effectLst/>
                <a:latin typeface="Söhne"/>
              </a:rPr>
              <a:t>Commentaires et témoignages </a:t>
            </a:r>
            <a:endParaRPr lang="de-DE" sz="1600" dirty="0">
              <a:solidFill>
                <a:srgbClr val="0B0060"/>
              </a:solidFill>
              <a:latin typeface="Söhne"/>
            </a:endParaRPr>
          </a:p>
          <a:p>
            <a:pPr marL="438150" lvl="0" indent="-285750" algn="l" rtl="0">
              <a:lnSpc>
                <a:spcPct val="115000"/>
              </a:lnSpc>
              <a:spcBef>
                <a:spcPts val="0"/>
              </a:spcBef>
              <a:spcAft>
                <a:spcPts val="0"/>
              </a:spcAft>
              <a:buClr>
                <a:schemeClr val="dk1"/>
              </a:buClr>
              <a:buSzPts val="1200"/>
              <a:buFont typeface="Wingdings" panose="05000000000000000000" pitchFamily="2" charset="2"/>
              <a:buChar char="v"/>
            </a:pPr>
            <a:r>
              <a:rPr lang="fr-FR" sz="1600" b="0" i="0" dirty="0">
                <a:solidFill>
                  <a:srgbClr val="0B0060"/>
                </a:solidFill>
                <a:effectLst/>
                <a:latin typeface="Söhne"/>
              </a:rPr>
              <a:t>Localisation et attractions à proximité</a:t>
            </a:r>
            <a:endParaRPr lang="de-DE" sz="1600" b="0" i="0" dirty="0">
              <a:solidFill>
                <a:srgbClr val="0B0060"/>
              </a:solidFill>
              <a:effectLst/>
              <a:latin typeface="Söhne"/>
            </a:endParaRPr>
          </a:p>
          <a:p>
            <a:pPr marL="438150" lvl="0" indent="-285750" algn="l" rtl="0">
              <a:lnSpc>
                <a:spcPct val="115000"/>
              </a:lnSpc>
              <a:spcBef>
                <a:spcPts val="0"/>
              </a:spcBef>
              <a:spcAft>
                <a:spcPts val="0"/>
              </a:spcAft>
              <a:buClr>
                <a:schemeClr val="dk1"/>
              </a:buClr>
              <a:buSzPts val="1200"/>
              <a:buFont typeface="Wingdings" panose="05000000000000000000" pitchFamily="2" charset="2"/>
              <a:buChar char="v"/>
            </a:pPr>
            <a:r>
              <a:rPr lang="de-DE" sz="1600" b="0" i="0" dirty="0">
                <a:solidFill>
                  <a:srgbClr val="0B0060"/>
                </a:solidFill>
                <a:effectLst/>
                <a:latin typeface="Söhne"/>
              </a:rPr>
              <a:t>Intégration des réseaux sociaux </a:t>
            </a:r>
            <a:endParaRPr lang="de-DE" sz="1600" dirty="0">
              <a:solidFill>
                <a:srgbClr val="0B0060"/>
              </a:solidFill>
              <a:latin typeface="Söhne"/>
            </a:endParaRPr>
          </a:p>
          <a:p>
            <a:pPr marL="438150" lvl="0" indent="-285750" algn="l" rtl="0">
              <a:lnSpc>
                <a:spcPct val="115000"/>
              </a:lnSpc>
              <a:spcBef>
                <a:spcPts val="0"/>
              </a:spcBef>
              <a:spcAft>
                <a:spcPts val="0"/>
              </a:spcAft>
              <a:buClr>
                <a:schemeClr val="dk1"/>
              </a:buClr>
              <a:buSzPts val="1200"/>
              <a:buFont typeface="Wingdings" panose="05000000000000000000" pitchFamily="2" charset="2"/>
              <a:buChar char="v"/>
            </a:pPr>
            <a:r>
              <a:rPr lang="de-DE" sz="1600" dirty="0">
                <a:solidFill>
                  <a:srgbClr val="0B0060"/>
                </a:solidFill>
                <a:latin typeface="Söhne"/>
              </a:rPr>
              <a:t>Espace admin</a:t>
            </a:r>
          </a:p>
          <a:p>
            <a:pPr marL="438150" lvl="0" indent="-285750" algn="l" rtl="0">
              <a:lnSpc>
                <a:spcPct val="115000"/>
              </a:lnSpc>
              <a:spcBef>
                <a:spcPts val="0"/>
              </a:spcBef>
              <a:spcAft>
                <a:spcPts val="0"/>
              </a:spcAft>
              <a:buClr>
                <a:schemeClr val="dk1"/>
              </a:buClr>
              <a:buSzPts val="1200"/>
              <a:buFont typeface="Wingdings" panose="05000000000000000000" pitchFamily="2" charset="2"/>
              <a:buChar char="v"/>
            </a:pPr>
            <a:r>
              <a:rPr lang="de-DE" sz="1600" dirty="0">
                <a:solidFill>
                  <a:srgbClr val="0B0060"/>
                </a:solidFill>
                <a:latin typeface="Söhne"/>
              </a:rPr>
              <a:t>Espace Client</a:t>
            </a:r>
            <a:endParaRPr sz="1100" dirty="0">
              <a:solidFill>
                <a:srgbClr val="0B0060"/>
              </a:solidFill>
            </a:endParaRPr>
          </a:p>
        </p:txBody>
      </p:sp>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92;p16">
            <a:extLst>
              <a:ext uri="{FF2B5EF4-FFF2-40B4-BE49-F238E27FC236}">
                <a16:creationId xmlns:a16="http://schemas.microsoft.com/office/drawing/2014/main" id="{D38072DA-AF7E-4F5A-A72C-EDF2F614CCFC}"/>
              </a:ext>
            </a:extLst>
          </p:cNvPr>
          <p:cNvSpPr txBox="1">
            <a:spLocks/>
          </p:cNvSpPr>
          <p:nvPr/>
        </p:nvSpPr>
        <p:spPr>
          <a:xfrm>
            <a:off x="979532" y="596061"/>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r>
              <a:rPr lang="en" sz="2400" dirty="0">
                <a:solidFill>
                  <a:schemeClr val="accent2">
                    <a:lumMod val="75000"/>
                  </a:schemeClr>
                </a:solidFill>
              </a:rPr>
              <a:t>Contexte G</a:t>
            </a:r>
            <a:r>
              <a:rPr lang="fr-FR" sz="2400" dirty="0" err="1">
                <a:solidFill>
                  <a:schemeClr val="accent2">
                    <a:lumMod val="75000"/>
                  </a:schemeClr>
                </a:solidFill>
              </a:rPr>
              <a:t>éné</a:t>
            </a:r>
            <a:r>
              <a:rPr lang="en-ZA" sz="2400" dirty="0" err="1">
                <a:solidFill>
                  <a:schemeClr val="accent2">
                    <a:lumMod val="75000"/>
                  </a:schemeClr>
                </a:solidFill>
              </a:rPr>
              <a:t>ral</a:t>
            </a:r>
            <a:r>
              <a:rPr lang="en-ZA" sz="2400" dirty="0">
                <a:solidFill>
                  <a:schemeClr val="accent2">
                    <a:lumMod val="75000"/>
                  </a:schemeClr>
                </a:solidFill>
              </a:rPr>
              <a:t> de </a:t>
            </a:r>
            <a:r>
              <a:rPr lang="en-ZA" sz="2400" dirty="0" err="1">
                <a:solidFill>
                  <a:schemeClr val="accent2">
                    <a:lumMod val="75000"/>
                  </a:schemeClr>
                </a:solidFill>
              </a:rPr>
              <a:t>projet</a:t>
            </a:r>
            <a:endParaRPr lang="de-DE" sz="2400" dirty="0">
              <a:solidFill>
                <a:schemeClr val="accent2">
                  <a:lumMod val="75000"/>
                </a:schemeClr>
              </a:solidFill>
            </a:endParaRPr>
          </a:p>
        </p:txBody>
      </p:sp>
    </p:spTree>
    <p:extLst>
      <p:ext uri="{BB962C8B-B14F-4D97-AF65-F5344CB8AC3E}">
        <p14:creationId xmlns:p14="http://schemas.microsoft.com/office/powerpoint/2010/main" val="218335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1">
                                            <p:txEl>
                                              <p:pRg st="0" end="0"/>
                                            </p:txEl>
                                          </p:spTgt>
                                        </p:tgtEl>
                                        <p:attrNameLst>
                                          <p:attrName>style.visibility</p:attrName>
                                        </p:attrNameLst>
                                      </p:cBhvr>
                                      <p:to>
                                        <p:strVal val="visible"/>
                                      </p:to>
                                    </p:set>
                                    <p:animEffect transition="in" filter="fade">
                                      <p:cBhvr>
                                        <p:cTn id="18" dur="1000"/>
                                        <p:tgtEl>
                                          <p:spTgt spid="9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1">
                                            <p:txEl>
                                              <p:pRg st="2" end="2"/>
                                            </p:txEl>
                                          </p:spTgt>
                                        </p:tgtEl>
                                        <p:attrNameLst>
                                          <p:attrName>style.visibility</p:attrName>
                                        </p:attrNameLst>
                                      </p:cBhvr>
                                      <p:to>
                                        <p:strVal val="visible"/>
                                      </p:to>
                                    </p:set>
                                    <p:animEffect transition="in" filter="fade">
                                      <p:cBhvr>
                                        <p:cTn id="23" dur="1000"/>
                                        <p:tgtEl>
                                          <p:spTgt spid="9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1">
                                            <p:txEl>
                                              <p:pRg st="3" end="3"/>
                                            </p:txEl>
                                          </p:spTgt>
                                        </p:tgtEl>
                                        <p:attrNameLst>
                                          <p:attrName>style.visibility</p:attrName>
                                        </p:attrNameLst>
                                      </p:cBhvr>
                                      <p:to>
                                        <p:strVal val="visible"/>
                                      </p:to>
                                    </p:set>
                                    <p:animEffect transition="in" filter="fade">
                                      <p:cBhvr>
                                        <p:cTn id="28" dur="1000"/>
                                        <p:tgtEl>
                                          <p:spTgt spid="91">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1">
                                            <p:txEl>
                                              <p:pRg st="4" end="4"/>
                                            </p:txEl>
                                          </p:spTgt>
                                        </p:tgtEl>
                                        <p:attrNameLst>
                                          <p:attrName>style.visibility</p:attrName>
                                        </p:attrNameLst>
                                      </p:cBhvr>
                                      <p:to>
                                        <p:strVal val="visible"/>
                                      </p:to>
                                    </p:set>
                                    <p:animEffect transition="in" filter="fade">
                                      <p:cBhvr>
                                        <p:cTn id="33" dur="1000"/>
                                        <p:tgtEl>
                                          <p:spTgt spid="91">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1">
                                            <p:txEl>
                                              <p:pRg st="5" end="5"/>
                                            </p:txEl>
                                          </p:spTgt>
                                        </p:tgtEl>
                                        <p:attrNameLst>
                                          <p:attrName>style.visibility</p:attrName>
                                        </p:attrNameLst>
                                      </p:cBhvr>
                                      <p:to>
                                        <p:strVal val="visible"/>
                                      </p:to>
                                    </p:set>
                                    <p:animEffect transition="in" filter="fade">
                                      <p:cBhvr>
                                        <p:cTn id="38" dur="1000"/>
                                        <p:tgtEl>
                                          <p:spTgt spid="91">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1">
                                            <p:txEl>
                                              <p:pRg st="6" end="6"/>
                                            </p:txEl>
                                          </p:spTgt>
                                        </p:tgtEl>
                                        <p:attrNameLst>
                                          <p:attrName>style.visibility</p:attrName>
                                        </p:attrNameLst>
                                      </p:cBhvr>
                                      <p:to>
                                        <p:strVal val="visible"/>
                                      </p:to>
                                    </p:set>
                                    <p:animEffect transition="in" filter="fade">
                                      <p:cBhvr>
                                        <p:cTn id="43" dur="1000"/>
                                        <p:tgtEl>
                                          <p:spTgt spid="91">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91">
                                            <p:txEl>
                                              <p:pRg st="7" end="7"/>
                                            </p:txEl>
                                          </p:spTgt>
                                        </p:tgtEl>
                                        <p:attrNameLst>
                                          <p:attrName>style.visibility</p:attrName>
                                        </p:attrNameLst>
                                      </p:cBhvr>
                                      <p:to>
                                        <p:strVal val="visible"/>
                                      </p:to>
                                    </p:set>
                                    <p:animEffect transition="in" filter="fade">
                                      <p:cBhvr>
                                        <p:cTn id="48" dur="1000"/>
                                        <p:tgtEl>
                                          <p:spTgt spid="91">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1">
                                            <p:txEl>
                                              <p:pRg st="8" end="8"/>
                                            </p:txEl>
                                          </p:spTgt>
                                        </p:tgtEl>
                                        <p:attrNameLst>
                                          <p:attrName>style.visibility</p:attrName>
                                        </p:attrNameLst>
                                      </p:cBhvr>
                                      <p:to>
                                        <p:strVal val="visible"/>
                                      </p:to>
                                    </p:set>
                                    <p:animEffect transition="in" filter="fade">
                                      <p:cBhvr>
                                        <p:cTn id="53" dur="1000"/>
                                        <p:tgtEl>
                                          <p:spTgt spid="91">
                                            <p:txEl>
                                              <p:pRg st="8" end="8"/>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91">
                                            <p:txEl>
                                              <p:pRg st="9" end="9"/>
                                            </p:txEl>
                                          </p:spTgt>
                                        </p:tgtEl>
                                        <p:attrNameLst>
                                          <p:attrName>style.visibility</p:attrName>
                                        </p:attrNameLst>
                                      </p:cBhvr>
                                      <p:to>
                                        <p:strVal val="visible"/>
                                      </p:to>
                                    </p:set>
                                    <p:animEffect transition="in" filter="fade">
                                      <p:cBhvr>
                                        <p:cTn id="58" dur="1000"/>
                                        <p:tgtEl>
                                          <p:spTgt spid="9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build="p"/>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6"/>
          <p:cNvSpPr txBox="1">
            <a:spLocks noGrp="1"/>
          </p:cNvSpPr>
          <p:nvPr>
            <p:ph type="title"/>
          </p:nvPr>
        </p:nvSpPr>
        <p:spPr>
          <a:xfrm>
            <a:off x="1161788" y="185809"/>
            <a:ext cx="7717500" cy="572700"/>
          </a:xfrm>
          <a:prstGeom prst="rect">
            <a:avLst/>
          </a:prstGeom>
        </p:spPr>
        <p:txBody>
          <a:bodyPr spcFirstLastPara="1" wrap="square" lIns="91425" tIns="91425" rIns="91425" bIns="91425" anchor="t" anchorCtr="0">
            <a:noAutofit/>
          </a:bodyPr>
          <a:lstStyle/>
          <a:p>
            <a:r>
              <a:rPr lang="en" dirty="0"/>
              <a:t>Les interfaces : </a:t>
            </a:r>
            <a:r>
              <a:rPr lang="de-DE" sz="2400" b="1" dirty="0">
                <a:solidFill>
                  <a:srgbClr val="002060"/>
                </a:solidFill>
                <a:effectLst/>
                <a:latin typeface="Calibri Light" panose="020F0302020204030204" pitchFamily="34" charset="0"/>
                <a:ea typeface="Calibri" panose="020F0502020204030204" pitchFamily="34" charset="0"/>
                <a:cs typeface="Arial" panose="020B0604020202020204" pitchFamily="34" charset="0"/>
              </a:rPr>
              <a:t>Espace </a:t>
            </a:r>
            <a:r>
              <a:rPr lang="de-DE" sz="2400" b="1" dirty="0">
                <a:solidFill>
                  <a:srgbClr val="002060"/>
                </a:solidFill>
                <a:latin typeface="Calibri Light" panose="020F0302020204030204" pitchFamily="34" charset="0"/>
                <a:ea typeface="Calibri" panose="020F0502020204030204" pitchFamily="34" charset="0"/>
                <a:cs typeface="Arial" panose="020B0604020202020204" pitchFamily="34" charset="0"/>
              </a:rPr>
              <a:t>Admin</a:t>
            </a:r>
            <a:br>
              <a:rPr lang="de-DE" sz="1800" dirty="0">
                <a:effectLst/>
                <a:latin typeface="Calibri" panose="020F0502020204030204" pitchFamily="34" charset="0"/>
                <a:ea typeface="Calibri" panose="020F0502020204030204" pitchFamily="34" charset="0"/>
                <a:cs typeface="Arial" panose="020B0604020202020204" pitchFamily="34" charset="0"/>
              </a:rPr>
            </a:br>
            <a:endParaRPr sz="3000" dirty="0">
              <a:solidFill>
                <a:schemeClr val="accent2">
                  <a:lumMod val="50000"/>
                </a:schemeClr>
              </a:solidFill>
            </a:endParaRPr>
          </a:p>
        </p:txBody>
      </p:sp>
      <p:sp>
        <p:nvSpPr>
          <p:cNvPr id="4" name="Google Shape;242;p19">
            <a:extLst>
              <a:ext uri="{FF2B5EF4-FFF2-40B4-BE49-F238E27FC236}">
                <a16:creationId xmlns:a16="http://schemas.microsoft.com/office/drawing/2014/main" id="{5EADC089-C5A8-49F1-9F96-D6CB1C4A65BC}"/>
              </a:ext>
            </a:extLst>
          </p:cNvPr>
          <p:cNvSpPr/>
          <p:nvPr/>
        </p:nvSpPr>
        <p:spPr>
          <a:xfrm rot="3473737">
            <a:off x="433227" y="108650"/>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605596" y="32509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3" name="Picture 2">
            <a:extLst>
              <a:ext uri="{FF2B5EF4-FFF2-40B4-BE49-F238E27FC236}">
                <a16:creationId xmlns:a16="http://schemas.microsoft.com/office/drawing/2014/main" id="{5359173D-5643-45CE-8C0A-4F8BBAA8E2FE}"/>
              </a:ext>
            </a:extLst>
          </p:cNvPr>
          <p:cNvPicPr>
            <a:picLocks noChangeAspect="1"/>
          </p:cNvPicPr>
          <p:nvPr/>
        </p:nvPicPr>
        <p:blipFill>
          <a:blip r:embed="rId3"/>
          <a:stretch>
            <a:fillRect/>
          </a:stretch>
        </p:blipFill>
        <p:spPr>
          <a:xfrm>
            <a:off x="1601048" y="1003256"/>
            <a:ext cx="4808219" cy="3957425"/>
          </a:xfrm>
          <a:prstGeom prst="rect">
            <a:avLst/>
          </a:prstGeom>
        </p:spPr>
      </p:pic>
    </p:spTree>
    <p:extLst>
      <p:ext uri="{BB962C8B-B14F-4D97-AF65-F5344CB8AC3E}">
        <p14:creationId xmlns:p14="http://schemas.microsoft.com/office/powerpoint/2010/main" val="336365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6"/>
          <p:cNvSpPr txBox="1">
            <a:spLocks noGrp="1"/>
          </p:cNvSpPr>
          <p:nvPr>
            <p:ph type="title"/>
          </p:nvPr>
        </p:nvSpPr>
        <p:spPr>
          <a:xfrm>
            <a:off x="1161788" y="185809"/>
            <a:ext cx="7717500" cy="572700"/>
          </a:xfrm>
          <a:prstGeom prst="rect">
            <a:avLst/>
          </a:prstGeom>
        </p:spPr>
        <p:txBody>
          <a:bodyPr spcFirstLastPara="1" wrap="square" lIns="91425" tIns="91425" rIns="91425" bIns="91425" anchor="t" anchorCtr="0">
            <a:noAutofit/>
          </a:bodyPr>
          <a:lstStyle/>
          <a:p>
            <a:r>
              <a:rPr lang="en" dirty="0"/>
              <a:t>Les interfaces : </a:t>
            </a:r>
            <a:r>
              <a:rPr lang="en" sz="2400" b="1" dirty="0">
                <a:solidFill>
                  <a:srgbClr val="002060"/>
                </a:solidFill>
                <a:latin typeface="Calibri Light" panose="020F0302020204030204" pitchFamily="34" charset="0"/>
                <a:cs typeface="Arial" panose="020B0604020202020204" pitchFamily="34" charset="0"/>
              </a:rPr>
              <a:t>Commenter</a:t>
            </a:r>
            <a:br>
              <a:rPr lang="de-DE" sz="1800" dirty="0">
                <a:effectLst/>
                <a:latin typeface="Calibri" panose="020F0502020204030204" pitchFamily="34" charset="0"/>
                <a:ea typeface="Calibri" panose="020F0502020204030204" pitchFamily="34" charset="0"/>
                <a:cs typeface="Arial" panose="020B0604020202020204" pitchFamily="34" charset="0"/>
              </a:rPr>
            </a:br>
            <a:endParaRPr sz="3000" dirty="0">
              <a:solidFill>
                <a:schemeClr val="accent2">
                  <a:lumMod val="50000"/>
                </a:schemeClr>
              </a:solidFill>
            </a:endParaRPr>
          </a:p>
        </p:txBody>
      </p:sp>
      <p:sp>
        <p:nvSpPr>
          <p:cNvPr id="4" name="Google Shape;242;p19">
            <a:extLst>
              <a:ext uri="{FF2B5EF4-FFF2-40B4-BE49-F238E27FC236}">
                <a16:creationId xmlns:a16="http://schemas.microsoft.com/office/drawing/2014/main" id="{5EADC089-C5A8-49F1-9F96-D6CB1C4A65BC}"/>
              </a:ext>
            </a:extLst>
          </p:cNvPr>
          <p:cNvSpPr/>
          <p:nvPr/>
        </p:nvSpPr>
        <p:spPr>
          <a:xfrm rot="3473737">
            <a:off x="433227" y="108650"/>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605596" y="32509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14" name="Picture 13">
            <a:extLst>
              <a:ext uri="{FF2B5EF4-FFF2-40B4-BE49-F238E27FC236}">
                <a16:creationId xmlns:a16="http://schemas.microsoft.com/office/drawing/2014/main" id="{799E7232-04FC-4217-BA66-7CB9A26A4C34}"/>
              </a:ext>
            </a:extLst>
          </p:cNvPr>
          <p:cNvPicPr>
            <a:picLocks noChangeAspect="1"/>
          </p:cNvPicPr>
          <p:nvPr/>
        </p:nvPicPr>
        <p:blipFill rotWithShape="1">
          <a:blip r:embed="rId3"/>
          <a:srcRect l="4095" t="10340" r="4131" b="5355"/>
          <a:stretch/>
        </p:blipFill>
        <p:spPr>
          <a:xfrm>
            <a:off x="897901" y="1000326"/>
            <a:ext cx="7717500" cy="3867681"/>
          </a:xfrm>
          <a:prstGeom prst="rect">
            <a:avLst/>
          </a:prstGeom>
        </p:spPr>
      </p:pic>
    </p:spTree>
    <p:extLst>
      <p:ext uri="{BB962C8B-B14F-4D97-AF65-F5344CB8AC3E}">
        <p14:creationId xmlns:p14="http://schemas.microsoft.com/office/powerpoint/2010/main" val="238381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6"/>
          <p:cNvSpPr txBox="1">
            <a:spLocks noGrp="1"/>
          </p:cNvSpPr>
          <p:nvPr>
            <p:ph type="title"/>
          </p:nvPr>
        </p:nvSpPr>
        <p:spPr>
          <a:xfrm>
            <a:off x="1161788" y="185809"/>
            <a:ext cx="7717500" cy="572700"/>
          </a:xfrm>
          <a:prstGeom prst="rect">
            <a:avLst/>
          </a:prstGeom>
        </p:spPr>
        <p:txBody>
          <a:bodyPr spcFirstLastPara="1" wrap="square" lIns="91425" tIns="91425" rIns="91425" bIns="91425" anchor="t" anchorCtr="0">
            <a:noAutofit/>
          </a:bodyPr>
          <a:lstStyle/>
          <a:p>
            <a:r>
              <a:rPr lang="en" dirty="0"/>
              <a:t>Les interfaces : </a:t>
            </a:r>
            <a:r>
              <a:rPr lang="en" sz="2400" b="1" dirty="0">
                <a:solidFill>
                  <a:srgbClr val="002060"/>
                </a:solidFill>
                <a:latin typeface="Calibri Light" panose="020F0302020204030204" pitchFamily="34" charset="0"/>
                <a:cs typeface="Arial" panose="020B0604020202020204" pitchFamily="34" charset="0"/>
              </a:rPr>
              <a:t>Contacter</a:t>
            </a:r>
            <a:br>
              <a:rPr lang="de-DE" sz="1800" dirty="0">
                <a:effectLst/>
                <a:latin typeface="Calibri" panose="020F0502020204030204" pitchFamily="34" charset="0"/>
                <a:ea typeface="Calibri" panose="020F0502020204030204" pitchFamily="34" charset="0"/>
                <a:cs typeface="Arial" panose="020B0604020202020204" pitchFamily="34" charset="0"/>
              </a:rPr>
            </a:br>
            <a:endParaRPr sz="3000" dirty="0">
              <a:solidFill>
                <a:schemeClr val="accent2">
                  <a:lumMod val="50000"/>
                </a:schemeClr>
              </a:solidFill>
            </a:endParaRPr>
          </a:p>
        </p:txBody>
      </p:sp>
      <p:sp>
        <p:nvSpPr>
          <p:cNvPr id="4" name="Google Shape;242;p19">
            <a:extLst>
              <a:ext uri="{FF2B5EF4-FFF2-40B4-BE49-F238E27FC236}">
                <a16:creationId xmlns:a16="http://schemas.microsoft.com/office/drawing/2014/main" id="{5EADC089-C5A8-49F1-9F96-D6CB1C4A65BC}"/>
              </a:ext>
            </a:extLst>
          </p:cNvPr>
          <p:cNvSpPr/>
          <p:nvPr/>
        </p:nvSpPr>
        <p:spPr>
          <a:xfrm rot="3473737">
            <a:off x="433227" y="108650"/>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605596" y="32509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3" name="Picture 2">
            <a:extLst>
              <a:ext uri="{FF2B5EF4-FFF2-40B4-BE49-F238E27FC236}">
                <a16:creationId xmlns:a16="http://schemas.microsoft.com/office/drawing/2014/main" id="{88BFE331-4B10-4C00-83DB-7644907D687C}"/>
              </a:ext>
            </a:extLst>
          </p:cNvPr>
          <p:cNvPicPr>
            <a:picLocks noChangeAspect="1"/>
          </p:cNvPicPr>
          <p:nvPr/>
        </p:nvPicPr>
        <p:blipFill rotWithShape="1">
          <a:blip r:embed="rId3"/>
          <a:srcRect l="3756" t="9788" r="2895" b="6320"/>
          <a:stretch/>
        </p:blipFill>
        <p:spPr>
          <a:xfrm>
            <a:off x="812933" y="961672"/>
            <a:ext cx="8120375" cy="3902809"/>
          </a:xfrm>
          <a:prstGeom prst="rect">
            <a:avLst/>
          </a:prstGeom>
        </p:spPr>
      </p:pic>
    </p:spTree>
    <p:extLst>
      <p:ext uri="{BB962C8B-B14F-4D97-AF65-F5344CB8AC3E}">
        <p14:creationId xmlns:p14="http://schemas.microsoft.com/office/powerpoint/2010/main" val="241537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body" idx="1"/>
          </p:nvPr>
        </p:nvSpPr>
        <p:spPr>
          <a:xfrm>
            <a:off x="720000" y="1290400"/>
            <a:ext cx="7717500" cy="3481200"/>
          </a:xfrm>
          <a:prstGeom prst="rect">
            <a:avLst/>
          </a:prstGeom>
        </p:spPr>
        <p:txBody>
          <a:bodyPr spcFirstLastPara="1" wrap="square" lIns="91425" tIns="91425" rIns="91425" bIns="91425" anchor="t" anchorCtr="0">
            <a:normAutofit lnSpcReduction="10000"/>
          </a:bodyPr>
          <a:lstStyle/>
          <a:p>
            <a:pPr marL="152400" lvl="0" indent="0" algn="just" rtl="0">
              <a:lnSpc>
                <a:spcPct val="115000"/>
              </a:lnSpc>
              <a:spcBef>
                <a:spcPts val="0"/>
              </a:spcBef>
              <a:spcAft>
                <a:spcPts val="0"/>
              </a:spcAft>
              <a:buClr>
                <a:schemeClr val="dk1"/>
              </a:buClr>
              <a:buSzPts val="1200"/>
              <a:buNone/>
            </a:pPr>
            <a:r>
              <a:rPr lang="fr-FR" sz="1600" dirty="0">
                <a:solidFill>
                  <a:schemeClr val="accent2">
                    <a:lumMod val="50000"/>
                  </a:schemeClr>
                </a:solidFill>
              </a:rPr>
              <a:t>	En conclusion, au cours de notre stage de 4 semaines à l'Hôtel Côte d'Or, nous avons pu mettre en pratique nos connaissances en développement digital et acquérir de nouvelles compétences professionnelles. Nous avons travaillé sur un projet de création d'un site web complet pour l'hôtel, encadrées par Monsieur Oussama Rahmouni et la propriétaire, Manal EL Ghaddouri. Ce stage nous a permis de comprendre le fonctionnement d'un hôtel et les enjeux de sa gestion. Nous avons également développé notre esprit d'analyse, notre capacité à résoudre des problèmes et à travailler en équipe. Ce fut une expérience enrichissante et formatrice qui nous prépare pour notre futur professionnel dans le développement digital. Nous sommes reconnaissantes envers l'Hôtel Côte d'Or pour cette opportunité et impatientes de continuer à évoluer dans ce domaine passionnant.</a:t>
            </a:r>
            <a:endParaRPr sz="1600" dirty="0">
              <a:solidFill>
                <a:schemeClr val="accent2">
                  <a:lumMod val="50000"/>
                </a:schemeClr>
              </a:solidFill>
            </a:endParaRPr>
          </a:p>
        </p:txBody>
      </p:sp>
      <p:sp>
        <p:nvSpPr>
          <p:cNvPr id="92" name="Google Shape;92;p16"/>
          <p:cNvSpPr txBox="1">
            <a:spLocks noGrp="1"/>
          </p:cNvSpPr>
          <p:nvPr>
            <p:ph type="title"/>
          </p:nvPr>
        </p:nvSpPr>
        <p:spPr>
          <a:xfrm>
            <a:off x="1138164" y="498559"/>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sz="3000" b="0" dirty="0">
              <a:solidFill>
                <a:schemeClr val="dk1"/>
              </a:solidFill>
            </a:endParaRPr>
          </a:p>
        </p:txBody>
      </p:sp>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44652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1">
                                            <p:txEl>
                                              <p:pRg st="0" end="0"/>
                                            </p:txEl>
                                          </p:spTgt>
                                        </p:tgtEl>
                                        <p:attrNameLst>
                                          <p:attrName>style.visibility</p:attrName>
                                        </p:attrNameLst>
                                      </p:cBhvr>
                                      <p:to>
                                        <p:strVal val="visible"/>
                                      </p:to>
                                    </p:set>
                                    <p:animEffect transition="in" filter="fade">
                                      <p:cBhvr>
                                        <p:cTn id="18" dur="500"/>
                                        <p:tgtEl>
                                          <p:spTgt spid="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body" idx="1"/>
          </p:nvPr>
        </p:nvSpPr>
        <p:spPr>
          <a:xfrm>
            <a:off x="720000" y="1290400"/>
            <a:ext cx="7717500" cy="34812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r>
              <a:rPr lang="en-ZA" sz="1600" b="1" dirty="0"/>
              <a:t> Solution</a:t>
            </a:r>
            <a:r>
              <a:rPr lang="en-ZA" sz="1400" dirty="0">
                <a:solidFill>
                  <a:srgbClr val="0B0060"/>
                </a:solidFill>
                <a:latin typeface="Gill Sans Ultra Bold Condensed" panose="020B0A06020104020203" pitchFamily="34" charset="0"/>
                <a:cs typeface="Arabic Typesetting" panose="03020402040406030203" pitchFamily="66" charset="-78"/>
              </a:rPr>
              <a:t> </a:t>
            </a:r>
            <a:r>
              <a:rPr lang="en-ZA" sz="1600" b="1" dirty="0"/>
              <a:t>propos</a:t>
            </a:r>
            <a:r>
              <a:rPr lang="fr-FR" sz="1600" b="1" dirty="0"/>
              <a:t>ée</a:t>
            </a:r>
            <a:r>
              <a:rPr lang="en-ZA" sz="1600" b="1" dirty="0"/>
              <a:t>:</a:t>
            </a:r>
          </a:p>
          <a:p>
            <a:pPr marL="152400" lvl="0" indent="0" algn="l" rtl="0">
              <a:lnSpc>
                <a:spcPct val="115000"/>
              </a:lnSpc>
              <a:spcBef>
                <a:spcPts val="0"/>
              </a:spcBef>
              <a:spcAft>
                <a:spcPts val="0"/>
              </a:spcAft>
              <a:buClr>
                <a:schemeClr val="dk1"/>
              </a:buClr>
              <a:buSzPts val="1200"/>
              <a:buNone/>
            </a:pPr>
            <a:endParaRPr sz="1600" b="1" dirty="0"/>
          </a:p>
        </p:txBody>
      </p:sp>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92;p16">
            <a:extLst>
              <a:ext uri="{FF2B5EF4-FFF2-40B4-BE49-F238E27FC236}">
                <a16:creationId xmlns:a16="http://schemas.microsoft.com/office/drawing/2014/main" id="{D38072DA-AF7E-4F5A-A72C-EDF2F614CCFC}"/>
              </a:ext>
            </a:extLst>
          </p:cNvPr>
          <p:cNvSpPr txBox="1">
            <a:spLocks/>
          </p:cNvSpPr>
          <p:nvPr/>
        </p:nvSpPr>
        <p:spPr>
          <a:xfrm>
            <a:off x="979532" y="596061"/>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r>
              <a:rPr lang="en" sz="2400">
                <a:solidFill>
                  <a:schemeClr val="accent2">
                    <a:lumMod val="75000"/>
                  </a:schemeClr>
                </a:solidFill>
              </a:rPr>
              <a:t>Contexte G</a:t>
            </a:r>
            <a:r>
              <a:rPr lang="fr-FR" sz="2400">
                <a:solidFill>
                  <a:schemeClr val="accent2">
                    <a:lumMod val="75000"/>
                  </a:schemeClr>
                </a:solidFill>
              </a:rPr>
              <a:t>éné</a:t>
            </a:r>
            <a:r>
              <a:rPr lang="en-ZA" sz="2400">
                <a:solidFill>
                  <a:schemeClr val="accent2">
                    <a:lumMod val="75000"/>
                  </a:schemeClr>
                </a:solidFill>
              </a:rPr>
              <a:t>ral de projet</a:t>
            </a:r>
            <a:endParaRPr lang="de-DE" sz="2400" dirty="0">
              <a:solidFill>
                <a:schemeClr val="accent2">
                  <a:lumMod val="75000"/>
                </a:schemeClr>
              </a:solidFill>
            </a:endParaRPr>
          </a:p>
        </p:txBody>
      </p:sp>
      <p:grpSp>
        <p:nvGrpSpPr>
          <p:cNvPr id="16" name="Google Shape;405;p23">
            <a:extLst>
              <a:ext uri="{FF2B5EF4-FFF2-40B4-BE49-F238E27FC236}">
                <a16:creationId xmlns:a16="http://schemas.microsoft.com/office/drawing/2014/main" id="{3A49D7B2-7D59-4B8C-8A39-9A8EC10E1808}"/>
              </a:ext>
            </a:extLst>
          </p:cNvPr>
          <p:cNvGrpSpPr/>
          <p:nvPr/>
        </p:nvGrpSpPr>
        <p:grpSpPr>
          <a:xfrm>
            <a:off x="156106" y="1769101"/>
            <a:ext cx="1646852" cy="2547254"/>
            <a:chOff x="156106" y="1769101"/>
            <a:chExt cx="1646852" cy="2547254"/>
          </a:xfrm>
        </p:grpSpPr>
        <p:sp>
          <p:nvSpPr>
            <p:cNvPr id="17" name="Google Shape;406;p23">
              <a:extLst>
                <a:ext uri="{FF2B5EF4-FFF2-40B4-BE49-F238E27FC236}">
                  <a16:creationId xmlns:a16="http://schemas.microsoft.com/office/drawing/2014/main" id="{97C7CD95-D4E6-4210-8D86-930D5CF34890}"/>
                </a:ext>
              </a:extLst>
            </p:cNvPr>
            <p:cNvSpPr txBox="1"/>
            <p:nvPr/>
          </p:nvSpPr>
          <p:spPr>
            <a:xfrm>
              <a:off x="156106" y="3580455"/>
              <a:ext cx="1646852"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b="0" i="0" dirty="0">
                  <a:solidFill>
                    <a:schemeClr val="accent6">
                      <a:lumMod val="25000"/>
                    </a:schemeClr>
                  </a:solidFill>
                  <a:effectLst/>
                  <a:latin typeface="Söhne"/>
                </a:rPr>
                <a:t>Développement d'un site web de gestion d'hôtel complet.</a:t>
              </a:r>
              <a:endParaRPr dirty="0">
                <a:solidFill>
                  <a:schemeClr val="accent6">
                    <a:lumMod val="25000"/>
                  </a:schemeClr>
                </a:solidFill>
                <a:latin typeface="Livvic"/>
                <a:ea typeface="Livvic"/>
                <a:cs typeface="Livvic"/>
                <a:sym typeface="Livvic"/>
              </a:endParaRPr>
            </a:p>
          </p:txBody>
        </p:sp>
        <p:sp>
          <p:nvSpPr>
            <p:cNvPr id="19" name="Google Shape;408;p23">
              <a:extLst>
                <a:ext uri="{FF2B5EF4-FFF2-40B4-BE49-F238E27FC236}">
                  <a16:creationId xmlns:a16="http://schemas.microsoft.com/office/drawing/2014/main" id="{95E01007-ECD2-49D3-9C3A-4572565E114C}"/>
                </a:ext>
              </a:extLst>
            </p:cNvPr>
            <p:cNvSpPr txBox="1"/>
            <p:nvPr/>
          </p:nvSpPr>
          <p:spPr>
            <a:xfrm>
              <a:off x="781953" y="1769101"/>
              <a:ext cx="557700" cy="45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01</a:t>
              </a:r>
              <a:endParaRPr sz="1800" b="1" dirty="0">
                <a:solidFill>
                  <a:schemeClr val="dk1"/>
                </a:solidFill>
                <a:latin typeface="Livvic"/>
                <a:ea typeface="Livvic"/>
                <a:cs typeface="Livvic"/>
                <a:sym typeface="Livvic"/>
              </a:endParaRPr>
            </a:p>
          </p:txBody>
        </p:sp>
      </p:grpSp>
      <p:grpSp>
        <p:nvGrpSpPr>
          <p:cNvPr id="20" name="Google Shape;409;p23">
            <a:extLst>
              <a:ext uri="{FF2B5EF4-FFF2-40B4-BE49-F238E27FC236}">
                <a16:creationId xmlns:a16="http://schemas.microsoft.com/office/drawing/2014/main" id="{E83D024A-B81D-4016-9094-D1E223418900}"/>
              </a:ext>
            </a:extLst>
          </p:cNvPr>
          <p:cNvGrpSpPr/>
          <p:nvPr/>
        </p:nvGrpSpPr>
        <p:grpSpPr>
          <a:xfrm>
            <a:off x="1822479" y="1802944"/>
            <a:ext cx="1730823" cy="2546937"/>
            <a:chOff x="1822479" y="1802944"/>
            <a:chExt cx="1730823" cy="2546937"/>
          </a:xfrm>
        </p:grpSpPr>
        <p:sp>
          <p:nvSpPr>
            <p:cNvPr id="22" name="Google Shape;411;p23">
              <a:extLst>
                <a:ext uri="{FF2B5EF4-FFF2-40B4-BE49-F238E27FC236}">
                  <a16:creationId xmlns:a16="http://schemas.microsoft.com/office/drawing/2014/main" id="{38A51FD3-8B55-4A6F-9338-6F4FA98872B1}"/>
                </a:ext>
              </a:extLst>
            </p:cNvPr>
            <p:cNvSpPr txBox="1"/>
            <p:nvPr/>
          </p:nvSpPr>
          <p:spPr>
            <a:xfrm>
              <a:off x="1822479" y="3613981"/>
              <a:ext cx="1730823"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b="0" i="0" dirty="0">
                  <a:solidFill>
                    <a:schemeClr val="accent6">
                      <a:lumMod val="25000"/>
                    </a:schemeClr>
                  </a:solidFill>
                  <a:effectLst/>
                  <a:latin typeface="Söhne"/>
                </a:rPr>
                <a:t>Plateforme complète de gestion pour l'administration de l'hôtel.</a:t>
              </a:r>
              <a:endParaRPr dirty="0">
                <a:solidFill>
                  <a:schemeClr val="accent6">
                    <a:lumMod val="25000"/>
                  </a:schemeClr>
                </a:solidFill>
                <a:latin typeface="Livvic"/>
                <a:ea typeface="Livvic"/>
                <a:cs typeface="Livvic"/>
                <a:sym typeface="Livvic"/>
              </a:endParaRPr>
            </a:p>
          </p:txBody>
        </p:sp>
        <p:sp>
          <p:nvSpPr>
            <p:cNvPr id="23" name="Google Shape;412;p23">
              <a:extLst>
                <a:ext uri="{FF2B5EF4-FFF2-40B4-BE49-F238E27FC236}">
                  <a16:creationId xmlns:a16="http://schemas.microsoft.com/office/drawing/2014/main" id="{1B01AEA8-9A8D-4154-B775-14FBA8C4F315}"/>
                </a:ext>
              </a:extLst>
            </p:cNvPr>
            <p:cNvSpPr txBox="1"/>
            <p:nvPr/>
          </p:nvSpPr>
          <p:spPr>
            <a:xfrm>
              <a:off x="2331988" y="1802944"/>
              <a:ext cx="557700" cy="45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02</a:t>
              </a:r>
              <a:endParaRPr sz="1800" b="1" dirty="0">
                <a:solidFill>
                  <a:schemeClr val="dk1"/>
                </a:solidFill>
                <a:latin typeface="Livvic"/>
                <a:ea typeface="Livvic"/>
                <a:cs typeface="Livvic"/>
                <a:sym typeface="Livvic"/>
              </a:endParaRPr>
            </a:p>
          </p:txBody>
        </p:sp>
      </p:grpSp>
      <p:grpSp>
        <p:nvGrpSpPr>
          <p:cNvPr id="24" name="Google Shape;413;p23">
            <a:extLst>
              <a:ext uri="{FF2B5EF4-FFF2-40B4-BE49-F238E27FC236}">
                <a16:creationId xmlns:a16="http://schemas.microsoft.com/office/drawing/2014/main" id="{130BAC38-1224-4470-BFA5-8FE1B0D85F6B}"/>
              </a:ext>
            </a:extLst>
          </p:cNvPr>
          <p:cNvGrpSpPr/>
          <p:nvPr/>
        </p:nvGrpSpPr>
        <p:grpSpPr>
          <a:xfrm>
            <a:off x="3613376" y="1779067"/>
            <a:ext cx="1646851" cy="2651227"/>
            <a:chOff x="3642057" y="1441264"/>
            <a:chExt cx="1646851" cy="2651227"/>
          </a:xfrm>
        </p:grpSpPr>
        <p:sp>
          <p:nvSpPr>
            <p:cNvPr id="26" name="Google Shape;415;p23">
              <a:extLst>
                <a:ext uri="{FF2B5EF4-FFF2-40B4-BE49-F238E27FC236}">
                  <a16:creationId xmlns:a16="http://schemas.microsoft.com/office/drawing/2014/main" id="{468AD4EB-3041-4938-9FE2-9F02E4396C9B}"/>
                </a:ext>
              </a:extLst>
            </p:cNvPr>
            <p:cNvSpPr txBox="1"/>
            <p:nvPr/>
          </p:nvSpPr>
          <p:spPr>
            <a:xfrm>
              <a:off x="3642057" y="3356591"/>
              <a:ext cx="1646851"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b="0" i="0" dirty="0">
                  <a:solidFill>
                    <a:schemeClr val="accent6">
                      <a:lumMod val="25000"/>
                    </a:schemeClr>
                  </a:solidFill>
                  <a:effectLst/>
                  <a:latin typeface="Söhne"/>
                </a:rPr>
                <a:t>Expérience utilisateur agréable pour les clients.</a:t>
              </a:r>
              <a:endParaRPr dirty="0">
                <a:solidFill>
                  <a:schemeClr val="accent6">
                    <a:lumMod val="25000"/>
                  </a:schemeClr>
                </a:solidFill>
                <a:latin typeface="Livvic"/>
                <a:ea typeface="Livvic"/>
                <a:cs typeface="Livvic"/>
                <a:sym typeface="Livvic"/>
              </a:endParaRPr>
            </a:p>
          </p:txBody>
        </p:sp>
        <p:sp>
          <p:nvSpPr>
            <p:cNvPr id="27" name="Google Shape;416;p23">
              <a:extLst>
                <a:ext uri="{FF2B5EF4-FFF2-40B4-BE49-F238E27FC236}">
                  <a16:creationId xmlns:a16="http://schemas.microsoft.com/office/drawing/2014/main" id="{7A7DBBA0-A64F-48DD-902D-46C2294F7612}"/>
                </a:ext>
              </a:extLst>
            </p:cNvPr>
            <p:cNvSpPr txBox="1"/>
            <p:nvPr/>
          </p:nvSpPr>
          <p:spPr>
            <a:xfrm>
              <a:off x="4052579" y="1441264"/>
              <a:ext cx="557700" cy="45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03</a:t>
              </a:r>
              <a:endParaRPr sz="1800" b="1" dirty="0">
                <a:solidFill>
                  <a:schemeClr val="dk1"/>
                </a:solidFill>
                <a:latin typeface="Livvic"/>
                <a:ea typeface="Livvic"/>
                <a:cs typeface="Livvic"/>
                <a:sym typeface="Livvic"/>
              </a:endParaRPr>
            </a:p>
          </p:txBody>
        </p:sp>
      </p:grpSp>
      <p:grpSp>
        <p:nvGrpSpPr>
          <p:cNvPr id="28" name="Google Shape;417;p23">
            <a:extLst>
              <a:ext uri="{FF2B5EF4-FFF2-40B4-BE49-F238E27FC236}">
                <a16:creationId xmlns:a16="http://schemas.microsoft.com/office/drawing/2014/main" id="{24F5A8F1-FB78-4D0D-A891-925CF38CC022}"/>
              </a:ext>
            </a:extLst>
          </p:cNvPr>
          <p:cNvGrpSpPr/>
          <p:nvPr/>
        </p:nvGrpSpPr>
        <p:grpSpPr>
          <a:xfrm>
            <a:off x="5361686" y="1795739"/>
            <a:ext cx="1527900" cy="2638058"/>
            <a:chOff x="5361686" y="1795739"/>
            <a:chExt cx="1527900" cy="2638058"/>
          </a:xfrm>
        </p:grpSpPr>
        <p:sp>
          <p:nvSpPr>
            <p:cNvPr id="30" name="Google Shape;419;p23">
              <a:extLst>
                <a:ext uri="{FF2B5EF4-FFF2-40B4-BE49-F238E27FC236}">
                  <a16:creationId xmlns:a16="http://schemas.microsoft.com/office/drawing/2014/main" id="{AE329D40-9D52-4DD0-A1FB-35ADDC6298CF}"/>
                </a:ext>
              </a:extLst>
            </p:cNvPr>
            <p:cNvSpPr txBox="1"/>
            <p:nvPr/>
          </p:nvSpPr>
          <p:spPr>
            <a:xfrm>
              <a:off x="5361686" y="3697897"/>
              <a:ext cx="15279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b="0" i="0" dirty="0">
                  <a:solidFill>
                    <a:schemeClr val="accent6">
                      <a:lumMod val="25000"/>
                    </a:schemeClr>
                  </a:solidFill>
                  <a:effectLst/>
                  <a:latin typeface="Söhne"/>
                </a:rPr>
                <a:t>Réservation facile des chambres pour les clients.</a:t>
              </a:r>
              <a:endParaRPr dirty="0">
                <a:solidFill>
                  <a:schemeClr val="accent6">
                    <a:lumMod val="25000"/>
                  </a:schemeClr>
                </a:solidFill>
                <a:latin typeface="Livvic"/>
                <a:ea typeface="Livvic"/>
                <a:cs typeface="Livvic"/>
                <a:sym typeface="Livvic"/>
              </a:endParaRPr>
            </a:p>
          </p:txBody>
        </p:sp>
        <p:sp>
          <p:nvSpPr>
            <p:cNvPr id="31" name="Google Shape;420;p23">
              <a:extLst>
                <a:ext uri="{FF2B5EF4-FFF2-40B4-BE49-F238E27FC236}">
                  <a16:creationId xmlns:a16="http://schemas.microsoft.com/office/drawing/2014/main" id="{34AD6325-0A92-46C1-872F-CB9EE2A3C999}"/>
                </a:ext>
              </a:extLst>
            </p:cNvPr>
            <p:cNvSpPr txBox="1"/>
            <p:nvPr/>
          </p:nvSpPr>
          <p:spPr>
            <a:xfrm>
              <a:off x="5846590" y="1795739"/>
              <a:ext cx="557700" cy="45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04</a:t>
              </a:r>
              <a:endParaRPr sz="1800" b="1" dirty="0">
                <a:solidFill>
                  <a:schemeClr val="dk1"/>
                </a:solidFill>
                <a:latin typeface="Livvic"/>
                <a:ea typeface="Livvic"/>
                <a:cs typeface="Livvic"/>
                <a:sym typeface="Livvic"/>
              </a:endParaRPr>
            </a:p>
          </p:txBody>
        </p:sp>
      </p:grpSp>
      <p:grpSp>
        <p:nvGrpSpPr>
          <p:cNvPr id="32" name="Google Shape;421;p23">
            <a:extLst>
              <a:ext uri="{FF2B5EF4-FFF2-40B4-BE49-F238E27FC236}">
                <a16:creationId xmlns:a16="http://schemas.microsoft.com/office/drawing/2014/main" id="{D004B040-4BA0-4ED3-A118-B624EE58475D}"/>
              </a:ext>
            </a:extLst>
          </p:cNvPr>
          <p:cNvGrpSpPr/>
          <p:nvPr/>
        </p:nvGrpSpPr>
        <p:grpSpPr>
          <a:xfrm>
            <a:off x="7021475" y="1790054"/>
            <a:ext cx="1646851" cy="2625348"/>
            <a:chOff x="7021475" y="1790054"/>
            <a:chExt cx="1646851" cy="2625348"/>
          </a:xfrm>
        </p:grpSpPr>
        <p:sp>
          <p:nvSpPr>
            <p:cNvPr id="34" name="Google Shape;423;p23">
              <a:extLst>
                <a:ext uri="{FF2B5EF4-FFF2-40B4-BE49-F238E27FC236}">
                  <a16:creationId xmlns:a16="http://schemas.microsoft.com/office/drawing/2014/main" id="{E1E502CD-5BDC-4276-BAF9-AED285456791}"/>
                </a:ext>
              </a:extLst>
            </p:cNvPr>
            <p:cNvSpPr txBox="1"/>
            <p:nvPr/>
          </p:nvSpPr>
          <p:spPr>
            <a:xfrm>
              <a:off x="7021475" y="3679502"/>
              <a:ext cx="1646851"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b="0" i="0" dirty="0">
                  <a:solidFill>
                    <a:schemeClr val="accent6">
                      <a:lumMod val="25000"/>
                    </a:schemeClr>
                  </a:solidFill>
                  <a:effectLst/>
                  <a:latin typeface="Söhne"/>
                </a:rPr>
                <a:t>Informations détaillées sur l'hôtel pour les clients.</a:t>
              </a:r>
              <a:endParaRPr dirty="0">
                <a:solidFill>
                  <a:schemeClr val="accent6">
                    <a:lumMod val="25000"/>
                  </a:schemeClr>
                </a:solidFill>
                <a:latin typeface="Livvic"/>
                <a:ea typeface="Livvic"/>
                <a:cs typeface="Livvic"/>
                <a:sym typeface="Livvic"/>
              </a:endParaRPr>
            </a:p>
          </p:txBody>
        </p:sp>
        <p:sp>
          <p:nvSpPr>
            <p:cNvPr id="35" name="Google Shape;424;p23">
              <a:extLst>
                <a:ext uri="{FF2B5EF4-FFF2-40B4-BE49-F238E27FC236}">
                  <a16:creationId xmlns:a16="http://schemas.microsoft.com/office/drawing/2014/main" id="{CF7B9D91-8F54-417C-9EE1-E62E68204043}"/>
                </a:ext>
              </a:extLst>
            </p:cNvPr>
            <p:cNvSpPr txBox="1"/>
            <p:nvPr/>
          </p:nvSpPr>
          <p:spPr>
            <a:xfrm>
              <a:off x="7521623" y="1790054"/>
              <a:ext cx="557700" cy="45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05</a:t>
              </a:r>
              <a:endParaRPr sz="1800" b="1" dirty="0">
                <a:solidFill>
                  <a:schemeClr val="dk1"/>
                </a:solidFill>
                <a:latin typeface="Livvic"/>
                <a:ea typeface="Livvic"/>
                <a:cs typeface="Livvic"/>
                <a:sym typeface="Livvic"/>
              </a:endParaRPr>
            </a:p>
          </p:txBody>
        </p:sp>
      </p:grpSp>
      <p:cxnSp>
        <p:nvCxnSpPr>
          <p:cNvPr id="36" name="Google Shape;425;p23">
            <a:extLst>
              <a:ext uri="{FF2B5EF4-FFF2-40B4-BE49-F238E27FC236}">
                <a16:creationId xmlns:a16="http://schemas.microsoft.com/office/drawing/2014/main" id="{66E7C91C-2CF6-4566-A68B-AC84C2FE2A6A}"/>
              </a:ext>
            </a:extLst>
          </p:cNvPr>
          <p:cNvCxnSpPr>
            <a:cxnSpLocks/>
            <a:stCxn id="41" idx="0"/>
            <a:endCxn id="44" idx="2"/>
          </p:cNvCxnSpPr>
          <p:nvPr/>
        </p:nvCxnSpPr>
        <p:spPr>
          <a:xfrm>
            <a:off x="1329763" y="2772043"/>
            <a:ext cx="996510" cy="932"/>
          </a:xfrm>
          <a:prstGeom prst="straightConnector1">
            <a:avLst/>
          </a:prstGeom>
          <a:noFill/>
          <a:ln w="28575" cap="flat" cmpd="sng">
            <a:solidFill>
              <a:schemeClr val="dk1"/>
            </a:solidFill>
            <a:prstDash val="solid"/>
            <a:round/>
            <a:headEnd type="none" w="med" len="med"/>
            <a:tailEnd type="none" w="med" len="med"/>
          </a:ln>
        </p:spPr>
      </p:cxnSp>
      <p:cxnSp>
        <p:nvCxnSpPr>
          <p:cNvPr id="37" name="Google Shape;428;p23">
            <a:extLst>
              <a:ext uri="{FF2B5EF4-FFF2-40B4-BE49-F238E27FC236}">
                <a16:creationId xmlns:a16="http://schemas.microsoft.com/office/drawing/2014/main" id="{E3257627-8CCB-4F3E-8D64-0CDA9C94E7D6}"/>
              </a:ext>
            </a:extLst>
          </p:cNvPr>
          <p:cNvCxnSpPr>
            <a:cxnSpLocks/>
            <a:endCxn id="47" idx="2"/>
          </p:cNvCxnSpPr>
          <p:nvPr/>
        </p:nvCxnSpPr>
        <p:spPr>
          <a:xfrm flipV="1">
            <a:off x="2641982" y="2760651"/>
            <a:ext cx="1381916" cy="10776"/>
          </a:xfrm>
          <a:prstGeom prst="straightConnector1">
            <a:avLst/>
          </a:prstGeom>
          <a:noFill/>
          <a:ln w="28575" cap="flat" cmpd="sng">
            <a:solidFill>
              <a:schemeClr val="dk1"/>
            </a:solidFill>
            <a:prstDash val="solid"/>
            <a:round/>
            <a:headEnd type="none" w="med" len="med"/>
            <a:tailEnd type="none" w="med" len="med"/>
          </a:ln>
        </p:spPr>
      </p:cxnSp>
      <p:cxnSp>
        <p:nvCxnSpPr>
          <p:cNvPr id="38" name="Google Shape;430;p23">
            <a:extLst>
              <a:ext uri="{FF2B5EF4-FFF2-40B4-BE49-F238E27FC236}">
                <a16:creationId xmlns:a16="http://schemas.microsoft.com/office/drawing/2014/main" id="{4E8D3D97-E99A-43A1-8F31-07B041C1C883}"/>
              </a:ext>
            </a:extLst>
          </p:cNvPr>
          <p:cNvCxnSpPr>
            <a:cxnSpLocks/>
            <a:stCxn id="47" idx="0"/>
            <a:endCxn id="50" idx="2"/>
          </p:cNvCxnSpPr>
          <p:nvPr/>
        </p:nvCxnSpPr>
        <p:spPr>
          <a:xfrm>
            <a:off x="4603813" y="2760651"/>
            <a:ext cx="1231670" cy="27764"/>
          </a:xfrm>
          <a:prstGeom prst="straightConnector1">
            <a:avLst/>
          </a:prstGeom>
          <a:noFill/>
          <a:ln w="28575" cap="flat" cmpd="sng">
            <a:solidFill>
              <a:schemeClr val="dk1"/>
            </a:solidFill>
            <a:prstDash val="solid"/>
            <a:round/>
            <a:headEnd type="none" w="med" len="med"/>
            <a:tailEnd type="none" w="med" len="med"/>
          </a:ln>
        </p:spPr>
      </p:cxnSp>
      <p:cxnSp>
        <p:nvCxnSpPr>
          <p:cNvPr id="39" name="Google Shape;432;p23">
            <a:extLst>
              <a:ext uri="{FF2B5EF4-FFF2-40B4-BE49-F238E27FC236}">
                <a16:creationId xmlns:a16="http://schemas.microsoft.com/office/drawing/2014/main" id="{AA285DD7-14CE-437D-8A79-FE634F8DB416}"/>
              </a:ext>
            </a:extLst>
          </p:cNvPr>
          <p:cNvCxnSpPr>
            <a:cxnSpLocks/>
            <a:stCxn id="50" idx="0"/>
            <a:endCxn id="53" idx="2"/>
          </p:cNvCxnSpPr>
          <p:nvPr/>
        </p:nvCxnSpPr>
        <p:spPr>
          <a:xfrm>
            <a:off x="6415398" y="2788415"/>
            <a:ext cx="1131483" cy="4826"/>
          </a:xfrm>
          <a:prstGeom prst="straightConnector1">
            <a:avLst/>
          </a:prstGeom>
          <a:noFill/>
          <a:ln w="28575" cap="flat" cmpd="sng">
            <a:solidFill>
              <a:schemeClr val="dk1"/>
            </a:solidFill>
            <a:prstDash val="solid"/>
            <a:round/>
            <a:headEnd type="none" w="med" len="med"/>
            <a:tailEnd type="none" w="med" len="med"/>
          </a:ln>
        </p:spPr>
      </p:cxnSp>
      <p:grpSp>
        <p:nvGrpSpPr>
          <p:cNvPr id="40" name="Google Shape;434;p23">
            <a:extLst>
              <a:ext uri="{FF2B5EF4-FFF2-40B4-BE49-F238E27FC236}">
                <a16:creationId xmlns:a16="http://schemas.microsoft.com/office/drawing/2014/main" id="{C2451E39-292B-45CF-BF22-156C1478E601}"/>
              </a:ext>
            </a:extLst>
          </p:cNvPr>
          <p:cNvGrpSpPr/>
          <p:nvPr/>
        </p:nvGrpSpPr>
        <p:grpSpPr>
          <a:xfrm>
            <a:off x="529680" y="2482085"/>
            <a:ext cx="1020270" cy="706195"/>
            <a:chOff x="1019706" y="2519900"/>
            <a:chExt cx="927350" cy="641879"/>
          </a:xfrm>
        </p:grpSpPr>
        <p:sp>
          <p:nvSpPr>
            <p:cNvPr id="41" name="Google Shape;426;p23">
              <a:extLst>
                <a:ext uri="{FF2B5EF4-FFF2-40B4-BE49-F238E27FC236}">
                  <a16:creationId xmlns:a16="http://schemas.microsoft.com/office/drawing/2014/main" id="{F00CBA5E-5BDE-4AE5-A5B8-772985F436EA}"/>
                </a:ext>
              </a:extLst>
            </p:cNvPr>
            <p:cNvSpPr/>
            <p:nvPr/>
          </p:nvSpPr>
          <p:spPr>
            <a:xfrm>
              <a:off x="1219822" y="2519900"/>
              <a:ext cx="527100" cy="527100"/>
            </a:xfrm>
            <a:prstGeom prst="round2DiagRect">
              <a:avLst>
                <a:gd name="adj1" fmla="val 0"/>
                <a:gd name="adj2"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35;p23">
              <a:extLst>
                <a:ext uri="{FF2B5EF4-FFF2-40B4-BE49-F238E27FC236}">
                  <a16:creationId xmlns:a16="http://schemas.microsoft.com/office/drawing/2014/main" id="{E37E6322-5E91-41A1-B542-C0AEAA97A383}"/>
                </a:ext>
              </a:extLst>
            </p:cNvPr>
            <p:cNvSpPr/>
            <p:nvPr/>
          </p:nvSpPr>
          <p:spPr>
            <a:xfrm rot="10800000">
              <a:off x="1019706" y="2519904"/>
              <a:ext cx="927350" cy="641875"/>
            </a:xfrm>
            <a:custGeom>
              <a:avLst/>
              <a:gdLst/>
              <a:ahLst/>
              <a:cxnLst/>
              <a:rect l="l" t="t" r="r" b="b"/>
              <a:pathLst>
                <a:path w="37094" h="25675" extrusionOk="0">
                  <a:moveTo>
                    <a:pt x="0" y="24648"/>
                  </a:moveTo>
                  <a:lnTo>
                    <a:pt x="18486" y="0"/>
                  </a:lnTo>
                  <a:lnTo>
                    <a:pt x="37094" y="25675"/>
                  </a:lnTo>
                  <a:close/>
                </a:path>
              </a:pathLst>
            </a:custGeom>
            <a:solidFill>
              <a:schemeClr val="lt2"/>
            </a:solidFill>
            <a:ln>
              <a:noFill/>
            </a:ln>
          </p:spPr>
        </p:sp>
      </p:grpSp>
      <p:grpSp>
        <p:nvGrpSpPr>
          <p:cNvPr id="43" name="Google Shape;436;p23">
            <a:extLst>
              <a:ext uri="{FF2B5EF4-FFF2-40B4-BE49-F238E27FC236}">
                <a16:creationId xmlns:a16="http://schemas.microsoft.com/office/drawing/2014/main" id="{1B016F64-072F-441C-B946-CCD5F37A17FB}"/>
              </a:ext>
            </a:extLst>
          </p:cNvPr>
          <p:cNvGrpSpPr/>
          <p:nvPr/>
        </p:nvGrpSpPr>
        <p:grpSpPr>
          <a:xfrm>
            <a:off x="2106116" y="2364428"/>
            <a:ext cx="1020270" cy="706191"/>
            <a:chOff x="2567137" y="2412111"/>
            <a:chExt cx="927350" cy="641875"/>
          </a:xfrm>
        </p:grpSpPr>
        <p:sp>
          <p:nvSpPr>
            <p:cNvPr id="44" name="Google Shape;427;p23">
              <a:extLst>
                <a:ext uri="{FF2B5EF4-FFF2-40B4-BE49-F238E27FC236}">
                  <a16:creationId xmlns:a16="http://schemas.microsoft.com/office/drawing/2014/main" id="{DB44ED71-BF99-4BC6-8BBF-5A587084AE49}"/>
                </a:ext>
              </a:extLst>
            </p:cNvPr>
            <p:cNvSpPr/>
            <p:nvPr/>
          </p:nvSpPr>
          <p:spPr>
            <a:xfrm>
              <a:off x="2767243" y="2519900"/>
              <a:ext cx="527100" cy="527100"/>
            </a:xfrm>
            <a:prstGeom prst="round2DiagRect">
              <a:avLst>
                <a:gd name="adj1" fmla="val 0"/>
                <a:gd name="adj2"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37;p23">
              <a:extLst>
                <a:ext uri="{FF2B5EF4-FFF2-40B4-BE49-F238E27FC236}">
                  <a16:creationId xmlns:a16="http://schemas.microsoft.com/office/drawing/2014/main" id="{02CECC1E-2F2A-4966-B7DC-29ED18138D29}"/>
                </a:ext>
              </a:extLst>
            </p:cNvPr>
            <p:cNvSpPr/>
            <p:nvPr/>
          </p:nvSpPr>
          <p:spPr>
            <a:xfrm>
              <a:off x="2567137" y="2412111"/>
              <a:ext cx="927350" cy="641875"/>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grpSp>
      <p:grpSp>
        <p:nvGrpSpPr>
          <p:cNvPr id="46" name="Google Shape;438;p23">
            <a:extLst>
              <a:ext uri="{FF2B5EF4-FFF2-40B4-BE49-F238E27FC236}">
                <a16:creationId xmlns:a16="http://schemas.microsoft.com/office/drawing/2014/main" id="{247DFA08-E369-4118-8A52-523460317947}"/>
              </a:ext>
            </a:extLst>
          </p:cNvPr>
          <p:cNvGrpSpPr/>
          <p:nvPr/>
        </p:nvGrpSpPr>
        <p:grpSpPr>
          <a:xfrm>
            <a:off x="3803725" y="2470693"/>
            <a:ext cx="1020270" cy="706195"/>
            <a:chOff x="4114543" y="2519900"/>
            <a:chExt cx="927350" cy="641879"/>
          </a:xfrm>
        </p:grpSpPr>
        <p:sp>
          <p:nvSpPr>
            <p:cNvPr id="47" name="Google Shape;429;p23">
              <a:extLst>
                <a:ext uri="{FF2B5EF4-FFF2-40B4-BE49-F238E27FC236}">
                  <a16:creationId xmlns:a16="http://schemas.microsoft.com/office/drawing/2014/main" id="{84B1F6C6-77C5-47BD-AE62-16D97F5571DD}"/>
                </a:ext>
              </a:extLst>
            </p:cNvPr>
            <p:cNvSpPr/>
            <p:nvPr/>
          </p:nvSpPr>
          <p:spPr>
            <a:xfrm>
              <a:off x="4314664" y="2519900"/>
              <a:ext cx="527100" cy="527100"/>
            </a:xfrm>
            <a:prstGeom prst="round2DiagRect">
              <a:avLst>
                <a:gd name="adj1" fmla="val 0"/>
                <a:gd name="adj2"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39;p23">
              <a:extLst>
                <a:ext uri="{FF2B5EF4-FFF2-40B4-BE49-F238E27FC236}">
                  <a16:creationId xmlns:a16="http://schemas.microsoft.com/office/drawing/2014/main" id="{3C0B43EE-E874-451D-8878-024F58DBB2C7}"/>
                </a:ext>
              </a:extLst>
            </p:cNvPr>
            <p:cNvSpPr/>
            <p:nvPr/>
          </p:nvSpPr>
          <p:spPr>
            <a:xfrm rot="10800000">
              <a:off x="4114543" y="2519904"/>
              <a:ext cx="927350" cy="641875"/>
            </a:xfrm>
            <a:custGeom>
              <a:avLst/>
              <a:gdLst/>
              <a:ahLst/>
              <a:cxnLst/>
              <a:rect l="l" t="t" r="r" b="b"/>
              <a:pathLst>
                <a:path w="37094" h="25675" extrusionOk="0">
                  <a:moveTo>
                    <a:pt x="0" y="24648"/>
                  </a:moveTo>
                  <a:lnTo>
                    <a:pt x="18486" y="0"/>
                  </a:lnTo>
                  <a:lnTo>
                    <a:pt x="37094" y="25675"/>
                  </a:lnTo>
                  <a:close/>
                </a:path>
              </a:pathLst>
            </a:custGeom>
            <a:solidFill>
              <a:schemeClr val="lt2"/>
            </a:solidFill>
            <a:ln>
              <a:noFill/>
            </a:ln>
          </p:spPr>
        </p:sp>
      </p:grpSp>
      <p:grpSp>
        <p:nvGrpSpPr>
          <p:cNvPr id="49" name="Google Shape;440;p23">
            <a:extLst>
              <a:ext uri="{FF2B5EF4-FFF2-40B4-BE49-F238E27FC236}">
                <a16:creationId xmlns:a16="http://schemas.microsoft.com/office/drawing/2014/main" id="{79968DCE-4070-4E37-BEA0-9C0106502745}"/>
              </a:ext>
            </a:extLst>
          </p:cNvPr>
          <p:cNvGrpSpPr/>
          <p:nvPr/>
        </p:nvGrpSpPr>
        <p:grpSpPr>
          <a:xfrm>
            <a:off x="5615320" y="2379868"/>
            <a:ext cx="1020270" cy="706191"/>
            <a:chOff x="5661974" y="2412111"/>
            <a:chExt cx="927350" cy="641875"/>
          </a:xfrm>
        </p:grpSpPr>
        <p:sp>
          <p:nvSpPr>
            <p:cNvPr id="50" name="Google Shape;431;p23">
              <a:extLst>
                <a:ext uri="{FF2B5EF4-FFF2-40B4-BE49-F238E27FC236}">
                  <a16:creationId xmlns:a16="http://schemas.microsoft.com/office/drawing/2014/main" id="{46140BC5-E7B1-43AF-B837-177F248114F1}"/>
                </a:ext>
              </a:extLst>
            </p:cNvPr>
            <p:cNvSpPr/>
            <p:nvPr/>
          </p:nvSpPr>
          <p:spPr>
            <a:xfrm>
              <a:off x="5862086" y="2519900"/>
              <a:ext cx="527100" cy="527100"/>
            </a:xfrm>
            <a:prstGeom prst="round2DiagRect">
              <a:avLst>
                <a:gd name="adj1" fmla="val 0"/>
                <a:gd name="adj2"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1;p23">
              <a:extLst>
                <a:ext uri="{FF2B5EF4-FFF2-40B4-BE49-F238E27FC236}">
                  <a16:creationId xmlns:a16="http://schemas.microsoft.com/office/drawing/2014/main" id="{DBCF329F-1E4C-4E37-A5C0-432A9677A3F7}"/>
                </a:ext>
              </a:extLst>
            </p:cNvPr>
            <p:cNvSpPr/>
            <p:nvPr/>
          </p:nvSpPr>
          <p:spPr>
            <a:xfrm>
              <a:off x="5661974" y="2412111"/>
              <a:ext cx="927350" cy="641875"/>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grpSp>
      <p:grpSp>
        <p:nvGrpSpPr>
          <p:cNvPr id="52" name="Google Shape;442;p23">
            <a:extLst>
              <a:ext uri="{FF2B5EF4-FFF2-40B4-BE49-F238E27FC236}">
                <a16:creationId xmlns:a16="http://schemas.microsoft.com/office/drawing/2014/main" id="{1E78E48F-BF95-4F8A-B487-4B9BCFF6F61E}"/>
              </a:ext>
            </a:extLst>
          </p:cNvPr>
          <p:cNvGrpSpPr/>
          <p:nvPr/>
        </p:nvGrpSpPr>
        <p:grpSpPr>
          <a:xfrm>
            <a:off x="7326716" y="2503283"/>
            <a:ext cx="1020270" cy="706195"/>
            <a:chOff x="7209393" y="2519900"/>
            <a:chExt cx="927350" cy="641879"/>
          </a:xfrm>
        </p:grpSpPr>
        <p:sp>
          <p:nvSpPr>
            <p:cNvPr id="53" name="Google Shape;433;p23">
              <a:extLst>
                <a:ext uri="{FF2B5EF4-FFF2-40B4-BE49-F238E27FC236}">
                  <a16:creationId xmlns:a16="http://schemas.microsoft.com/office/drawing/2014/main" id="{68682BC0-E9CC-4B23-B842-CEED5C65C313}"/>
                </a:ext>
              </a:extLst>
            </p:cNvPr>
            <p:cNvSpPr/>
            <p:nvPr/>
          </p:nvSpPr>
          <p:spPr>
            <a:xfrm>
              <a:off x="7409507" y="2519900"/>
              <a:ext cx="527100" cy="527100"/>
            </a:xfrm>
            <a:prstGeom prst="round2DiagRect">
              <a:avLst>
                <a:gd name="adj1" fmla="val 0"/>
                <a:gd name="adj2"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23">
              <a:extLst>
                <a:ext uri="{FF2B5EF4-FFF2-40B4-BE49-F238E27FC236}">
                  <a16:creationId xmlns:a16="http://schemas.microsoft.com/office/drawing/2014/main" id="{CD3FC73A-859A-483C-8397-6C35103E0D81}"/>
                </a:ext>
              </a:extLst>
            </p:cNvPr>
            <p:cNvSpPr/>
            <p:nvPr/>
          </p:nvSpPr>
          <p:spPr>
            <a:xfrm rot="10800000">
              <a:off x="7209393" y="2519904"/>
              <a:ext cx="927350" cy="641875"/>
            </a:xfrm>
            <a:custGeom>
              <a:avLst/>
              <a:gdLst/>
              <a:ahLst/>
              <a:cxnLst/>
              <a:rect l="l" t="t" r="r" b="b"/>
              <a:pathLst>
                <a:path w="37094" h="25675" extrusionOk="0">
                  <a:moveTo>
                    <a:pt x="0" y="24648"/>
                  </a:moveTo>
                  <a:lnTo>
                    <a:pt x="18486" y="0"/>
                  </a:lnTo>
                  <a:lnTo>
                    <a:pt x="37094" y="25675"/>
                  </a:lnTo>
                  <a:close/>
                </a:path>
              </a:pathLst>
            </a:custGeom>
            <a:solidFill>
              <a:schemeClr val="lt2"/>
            </a:solidFill>
            <a:ln>
              <a:noFill/>
            </a:ln>
          </p:spPr>
        </p:sp>
      </p:grpSp>
      <p:sp>
        <p:nvSpPr>
          <p:cNvPr id="55" name="Google Shape;444;p23">
            <a:extLst>
              <a:ext uri="{FF2B5EF4-FFF2-40B4-BE49-F238E27FC236}">
                <a16:creationId xmlns:a16="http://schemas.microsoft.com/office/drawing/2014/main" id="{57A427C8-5912-499D-BFC7-B80EFBE095C9}"/>
              </a:ext>
            </a:extLst>
          </p:cNvPr>
          <p:cNvSpPr/>
          <p:nvPr/>
        </p:nvSpPr>
        <p:spPr>
          <a:xfrm>
            <a:off x="912309" y="2605870"/>
            <a:ext cx="296989" cy="341166"/>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445;p23">
            <a:extLst>
              <a:ext uri="{FF2B5EF4-FFF2-40B4-BE49-F238E27FC236}">
                <a16:creationId xmlns:a16="http://schemas.microsoft.com/office/drawing/2014/main" id="{BE148B6C-BC06-497E-A71A-E8971CE92C93}"/>
              </a:ext>
            </a:extLst>
          </p:cNvPr>
          <p:cNvGrpSpPr/>
          <p:nvPr/>
        </p:nvGrpSpPr>
        <p:grpSpPr>
          <a:xfrm>
            <a:off x="4151598" y="2589637"/>
            <a:ext cx="339313" cy="342025"/>
            <a:chOff x="-62516625" y="3743175"/>
            <a:chExt cx="315875" cy="318400"/>
          </a:xfrm>
        </p:grpSpPr>
        <p:sp>
          <p:nvSpPr>
            <p:cNvPr id="57" name="Google Shape;446;p23">
              <a:extLst>
                <a:ext uri="{FF2B5EF4-FFF2-40B4-BE49-F238E27FC236}">
                  <a16:creationId xmlns:a16="http://schemas.microsoft.com/office/drawing/2014/main" id="{962FD865-34F2-4A76-8AD7-4CFD65C0F44B}"/>
                </a:ext>
              </a:extLst>
            </p:cNvPr>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23">
              <a:extLst>
                <a:ext uri="{FF2B5EF4-FFF2-40B4-BE49-F238E27FC236}">
                  <a16:creationId xmlns:a16="http://schemas.microsoft.com/office/drawing/2014/main" id="{9B520BC4-9CE5-4D5A-9605-FA887DDF99B7}"/>
                </a:ext>
              </a:extLst>
            </p:cNvPr>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448;p23">
            <a:extLst>
              <a:ext uri="{FF2B5EF4-FFF2-40B4-BE49-F238E27FC236}">
                <a16:creationId xmlns:a16="http://schemas.microsoft.com/office/drawing/2014/main" id="{BB1C37AF-5B87-417D-AF95-9B343D9EC1E0}"/>
              </a:ext>
            </a:extLst>
          </p:cNvPr>
          <p:cNvGrpSpPr/>
          <p:nvPr/>
        </p:nvGrpSpPr>
        <p:grpSpPr>
          <a:xfrm>
            <a:off x="2438214" y="2632141"/>
            <a:ext cx="326611" cy="302924"/>
            <a:chOff x="-62511900" y="4129100"/>
            <a:chExt cx="304050" cy="282000"/>
          </a:xfrm>
        </p:grpSpPr>
        <p:sp>
          <p:nvSpPr>
            <p:cNvPr id="60" name="Google Shape;449;p23">
              <a:extLst>
                <a:ext uri="{FF2B5EF4-FFF2-40B4-BE49-F238E27FC236}">
                  <a16:creationId xmlns:a16="http://schemas.microsoft.com/office/drawing/2014/main" id="{191F987E-4E33-4DCF-9993-1F09BAF6125E}"/>
                </a:ext>
              </a:extLst>
            </p:cNvPr>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23">
              <a:extLst>
                <a:ext uri="{FF2B5EF4-FFF2-40B4-BE49-F238E27FC236}">
                  <a16:creationId xmlns:a16="http://schemas.microsoft.com/office/drawing/2014/main" id="{75220241-C5E6-4C25-9CFD-47810F53C810}"/>
                </a:ext>
              </a:extLst>
            </p:cNvPr>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23">
              <a:extLst>
                <a:ext uri="{FF2B5EF4-FFF2-40B4-BE49-F238E27FC236}">
                  <a16:creationId xmlns:a16="http://schemas.microsoft.com/office/drawing/2014/main" id="{915DCB4F-7FB4-4D4F-858A-0A90992B7232}"/>
                </a:ext>
              </a:extLst>
            </p:cNvPr>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23">
              <a:extLst>
                <a:ext uri="{FF2B5EF4-FFF2-40B4-BE49-F238E27FC236}">
                  <a16:creationId xmlns:a16="http://schemas.microsoft.com/office/drawing/2014/main" id="{5245A1A2-0FD2-471D-9C8E-3F41E99E0738}"/>
                </a:ext>
              </a:extLst>
            </p:cNvPr>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23">
              <a:extLst>
                <a:ext uri="{FF2B5EF4-FFF2-40B4-BE49-F238E27FC236}">
                  <a16:creationId xmlns:a16="http://schemas.microsoft.com/office/drawing/2014/main" id="{9F223549-8295-462E-B362-FC095FBA85AD}"/>
                </a:ext>
              </a:extLst>
            </p:cNvPr>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454;p23">
            <a:extLst>
              <a:ext uri="{FF2B5EF4-FFF2-40B4-BE49-F238E27FC236}">
                <a16:creationId xmlns:a16="http://schemas.microsoft.com/office/drawing/2014/main" id="{86D813BC-BA94-4AA4-A182-3F354108FD88}"/>
              </a:ext>
            </a:extLst>
          </p:cNvPr>
          <p:cNvGrpSpPr/>
          <p:nvPr/>
        </p:nvGrpSpPr>
        <p:grpSpPr>
          <a:xfrm>
            <a:off x="7694574" y="2600710"/>
            <a:ext cx="327601" cy="322444"/>
            <a:chOff x="2404875" y="3592725"/>
            <a:chExt cx="298525" cy="293825"/>
          </a:xfrm>
        </p:grpSpPr>
        <p:sp>
          <p:nvSpPr>
            <p:cNvPr id="66" name="Google Shape;455;p23">
              <a:extLst>
                <a:ext uri="{FF2B5EF4-FFF2-40B4-BE49-F238E27FC236}">
                  <a16:creationId xmlns:a16="http://schemas.microsoft.com/office/drawing/2014/main" id="{59FE2EE5-7536-4FAE-ACDC-B47C4CF54D8E}"/>
                </a:ext>
              </a:extLst>
            </p:cNvPr>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23">
              <a:extLst>
                <a:ext uri="{FF2B5EF4-FFF2-40B4-BE49-F238E27FC236}">
                  <a16:creationId xmlns:a16="http://schemas.microsoft.com/office/drawing/2014/main" id="{14041994-7CE8-45F7-8BD6-D7D4823FC89D}"/>
                </a:ext>
              </a:extLst>
            </p:cNvPr>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23">
              <a:extLst>
                <a:ext uri="{FF2B5EF4-FFF2-40B4-BE49-F238E27FC236}">
                  <a16:creationId xmlns:a16="http://schemas.microsoft.com/office/drawing/2014/main" id="{D5DAB495-C764-4391-8C7E-C1122D3EBAC2}"/>
                </a:ext>
              </a:extLst>
            </p:cNvPr>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458;p23">
            <a:extLst>
              <a:ext uri="{FF2B5EF4-FFF2-40B4-BE49-F238E27FC236}">
                <a16:creationId xmlns:a16="http://schemas.microsoft.com/office/drawing/2014/main" id="{235BE8E4-A628-45DC-944D-CF5589B0E23A}"/>
              </a:ext>
            </a:extLst>
          </p:cNvPr>
          <p:cNvGrpSpPr/>
          <p:nvPr/>
        </p:nvGrpSpPr>
        <p:grpSpPr>
          <a:xfrm>
            <a:off x="5963553" y="2600710"/>
            <a:ext cx="324145" cy="324172"/>
            <a:chOff x="3497300" y="3955025"/>
            <a:chExt cx="295375" cy="295400"/>
          </a:xfrm>
        </p:grpSpPr>
        <p:sp>
          <p:nvSpPr>
            <p:cNvPr id="70" name="Google Shape;459;p23">
              <a:extLst>
                <a:ext uri="{FF2B5EF4-FFF2-40B4-BE49-F238E27FC236}">
                  <a16:creationId xmlns:a16="http://schemas.microsoft.com/office/drawing/2014/main" id="{3F509216-3D38-43B9-9A49-1A117FF1796F}"/>
                </a:ext>
              </a:extLst>
            </p:cNvPr>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23">
              <a:extLst>
                <a:ext uri="{FF2B5EF4-FFF2-40B4-BE49-F238E27FC236}">
                  <a16:creationId xmlns:a16="http://schemas.microsoft.com/office/drawing/2014/main" id="{209CBC4A-799E-4A5C-81E1-2E9A1F821023}"/>
                </a:ext>
              </a:extLst>
            </p:cNvPr>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23">
              <a:extLst>
                <a:ext uri="{FF2B5EF4-FFF2-40B4-BE49-F238E27FC236}">
                  <a16:creationId xmlns:a16="http://schemas.microsoft.com/office/drawing/2014/main" id="{877C26FC-8BEA-4A87-92D4-E4CD08FF8070}"/>
                </a:ext>
              </a:extLst>
            </p:cNvPr>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9781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1">
                                            <p:txEl>
                                              <p:pRg st="0" end="0"/>
                                            </p:txEl>
                                          </p:spTgt>
                                        </p:tgtEl>
                                        <p:attrNameLst>
                                          <p:attrName>style.visibility</p:attrName>
                                        </p:attrNameLst>
                                      </p:cBhvr>
                                      <p:to>
                                        <p:strVal val="visible"/>
                                      </p:to>
                                    </p:set>
                                    <p:animEffect transition="in" filter="fade">
                                      <p:cBhvr>
                                        <p:cTn id="18" dur="500"/>
                                        <p:tgtEl>
                                          <p:spTgt spid="9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par>
                                <p:cTn id="24" presetID="10" presetClass="entr" presetSubtype="0" fill="hold"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500"/>
                                        <p:tgtEl>
                                          <p:spTgt spid="59"/>
                                        </p:tgtEl>
                                      </p:cBhvr>
                                    </p:animEffect>
                                  </p:childTnLst>
                                </p:cTn>
                              </p:par>
                              <p:par>
                                <p:cTn id="40" presetID="10" presetClass="entr" presetSubtype="0"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par>
                                <p:cTn id="59" presetID="10"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par>
                                <p:cTn id="72" presetID="10" presetClass="entr" presetSubtype="0" fill="hold" nodeType="with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par>
                                <p:cTn id="75" presetID="10" presetClass="entr" presetSubtype="0" fill="hold"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500"/>
                                        <p:tgtEl>
                                          <p:spTgt spid="3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fade">
                                      <p:cBhvr>
                                        <p:cTn id="87" dur="500"/>
                                        <p:tgtEl>
                                          <p:spTgt spid="65"/>
                                        </p:tgtEl>
                                      </p:cBhvr>
                                    </p:animEffect>
                                  </p:childTnLst>
                                </p:cTn>
                              </p:par>
                              <p:par>
                                <p:cTn id="88" presetID="10" presetClass="entr" presetSubtype="0" fill="hold" nodeType="with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500"/>
                                        <p:tgtEl>
                                          <p:spTgt spid="52"/>
                                        </p:tgtEl>
                                      </p:cBhvr>
                                    </p:animEffect>
                                  </p:childTnLst>
                                </p:cTn>
                              </p:par>
                              <p:par>
                                <p:cTn id="91" presetID="10" presetClass="entr" presetSubtype="0" fill="hold"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fade">
                                      <p:cBhvr>
                                        <p:cTn id="9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build="p"/>
      <p:bldP spid="14" grpId="0"/>
      <p:bldP spid="5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body" idx="1"/>
          </p:nvPr>
        </p:nvSpPr>
        <p:spPr>
          <a:xfrm>
            <a:off x="720000" y="1290400"/>
            <a:ext cx="7717500" cy="34812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chemeClr val="dk1"/>
              </a:buClr>
              <a:buSzPts val="1200"/>
              <a:buNone/>
            </a:pPr>
            <a:r>
              <a:rPr lang="en-ZA" sz="1600" b="1" dirty="0"/>
              <a:t> Solution</a:t>
            </a:r>
            <a:r>
              <a:rPr lang="en-ZA" sz="1400" dirty="0">
                <a:solidFill>
                  <a:srgbClr val="0B0060"/>
                </a:solidFill>
                <a:latin typeface="Gill Sans Ultra Bold Condensed" panose="020B0A06020104020203" pitchFamily="34" charset="0"/>
                <a:cs typeface="Arabic Typesetting" panose="03020402040406030203" pitchFamily="66" charset="-78"/>
              </a:rPr>
              <a:t> </a:t>
            </a:r>
            <a:r>
              <a:rPr lang="en-ZA" sz="1600" b="1" dirty="0"/>
              <a:t>propos</a:t>
            </a:r>
            <a:r>
              <a:rPr lang="fr-FR" sz="1600" b="1" dirty="0"/>
              <a:t>ée</a:t>
            </a:r>
            <a:r>
              <a:rPr lang="en-ZA" sz="1600" b="1" dirty="0"/>
              <a:t>:</a:t>
            </a:r>
          </a:p>
          <a:p>
            <a:pPr marL="152400" lvl="0" indent="0" algn="l" rtl="0">
              <a:lnSpc>
                <a:spcPct val="115000"/>
              </a:lnSpc>
              <a:spcBef>
                <a:spcPts val="0"/>
              </a:spcBef>
              <a:spcAft>
                <a:spcPts val="0"/>
              </a:spcAft>
              <a:buClr>
                <a:schemeClr val="dk1"/>
              </a:buClr>
              <a:buSzPts val="1200"/>
              <a:buNone/>
            </a:pPr>
            <a:endParaRPr sz="1600" b="1" dirty="0"/>
          </a:p>
        </p:txBody>
      </p:sp>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92;p16">
            <a:extLst>
              <a:ext uri="{FF2B5EF4-FFF2-40B4-BE49-F238E27FC236}">
                <a16:creationId xmlns:a16="http://schemas.microsoft.com/office/drawing/2014/main" id="{D38072DA-AF7E-4F5A-A72C-EDF2F614CCFC}"/>
              </a:ext>
            </a:extLst>
          </p:cNvPr>
          <p:cNvSpPr txBox="1">
            <a:spLocks/>
          </p:cNvSpPr>
          <p:nvPr/>
        </p:nvSpPr>
        <p:spPr>
          <a:xfrm>
            <a:off x="979532" y="596061"/>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r>
              <a:rPr lang="en" sz="2400">
                <a:solidFill>
                  <a:schemeClr val="accent2">
                    <a:lumMod val="75000"/>
                  </a:schemeClr>
                </a:solidFill>
              </a:rPr>
              <a:t>Contexte G</a:t>
            </a:r>
            <a:r>
              <a:rPr lang="fr-FR" sz="2400">
                <a:solidFill>
                  <a:schemeClr val="accent2">
                    <a:lumMod val="75000"/>
                  </a:schemeClr>
                </a:solidFill>
              </a:rPr>
              <a:t>éné</a:t>
            </a:r>
            <a:r>
              <a:rPr lang="en-ZA" sz="2400">
                <a:solidFill>
                  <a:schemeClr val="accent2">
                    <a:lumMod val="75000"/>
                  </a:schemeClr>
                </a:solidFill>
              </a:rPr>
              <a:t>ral de projet</a:t>
            </a:r>
            <a:endParaRPr lang="de-DE" sz="2400" dirty="0">
              <a:solidFill>
                <a:schemeClr val="accent2">
                  <a:lumMod val="75000"/>
                </a:schemeClr>
              </a:solidFill>
            </a:endParaRPr>
          </a:p>
        </p:txBody>
      </p:sp>
      <p:grpSp>
        <p:nvGrpSpPr>
          <p:cNvPr id="16" name="Google Shape;405;p23">
            <a:extLst>
              <a:ext uri="{FF2B5EF4-FFF2-40B4-BE49-F238E27FC236}">
                <a16:creationId xmlns:a16="http://schemas.microsoft.com/office/drawing/2014/main" id="{3A49D7B2-7D59-4B8C-8A39-9A8EC10E1808}"/>
              </a:ext>
            </a:extLst>
          </p:cNvPr>
          <p:cNvGrpSpPr/>
          <p:nvPr/>
        </p:nvGrpSpPr>
        <p:grpSpPr>
          <a:xfrm>
            <a:off x="156106" y="1769101"/>
            <a:ext cx="1646852" cy="2547254"/>
            <a:chOff x="156106" y="1769101"/>
            <a:chExt cx="1646852" cy="2547254"/>
          </a:xfrm>
        </p:grpSpPr>
        <p:sp>
          <p:nvSpPr>
            <p:cNvPr id="17" name="Google Shape;406;p23">
              <a:extLst>
                <a:ext uri="{FF2B5EF4-FFF2-40B4-BE49-F238E27FC236}">
                  <a16:creationId xmlns:a16="http://schemas.microsoft.com/office/drawing/2014/main" id="{97C7CD95-D4E6-4210-8D86-930D5CF34890}"/>
                </a:ext>
              </a:extLst>
            </p:cNvPr>
            <p:cNvSpPr txBox="1"/>
            <p:nvPr/>
          </p:nvSpPr>
          <p:spPr>
            <a:xfrm>
              <a:off x="156106" y="3580455"/>
              <a:ext cx="1646852"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b="0" i="0" dirty="0">
                  <a:solidFill>
                    <a:schemeClr val="accent6">
                      <a:lumMod val="25000"/>
                    </a:schemeClr>
                  </a:solidFill>
                  <a:effectLst/>
                  <a:latin typeface="Söhne"/>
                </a:rPr>
                <a:t>Gestion efficace </a:t>
              </a:r>
            </a:p>
            <a:p>
              <a:pPr marL="0" lvl="0" indent="0" algn="ctr" rtl="0">
                <a:spcBef>
                  <a:spcPts val="0"/>
                </a:spcBef>
                <a:spcAft>
                  <a:spcPts val="0"/>
                </a:spcAft>
                <a:buNone/>
              </a:pPr>
              <a:r>
                <a:rPr lang="fr-FR" b="0" i="0" dirty="0">
                  <a:solidFill>
                    <a:schemeClr val="accent6">
                      <a:lumMod val="25000"/>
                    </a:schemeClr>
                  </a:solidFill>
                  <a:effectLst/>
                  <a:latin typeface="Söhne"/>
                </a:rPr>
                <a:t>des réservations, chambres, clients, personnel, commentaires, emails et stock.</a:t>
              </a:r>
              <a:endParaRPr dirty="0">
                <a:solidFill>
                  <a:schemeClr val="accent6">
                    <a:lumMod val="25000"/>
                  </a:schemeClr>
                </a:solidFill>
                <a:latin typeface="Livvic"/>
                <a:ea typeface="Livvic"/>
                <a:cs typeface="Livvic"/>
                <a:sym typeface="Livvic"/>
              </a:endParaRPr>
            </a:p>
          </p:txBody>
        </p:sp>
        <p:sp>
          <p:nvSpPr>
            <p:cNvPr id="19" name="Google Shape;408;p23">
              <a:extLst>
                <a:ext uri="{FF2B5EF4-FFF2-40B4-BE49-F238E27FC236}">
                  <a16:creationId xmlns:a16="http://schemas.microsoft.com/office/drawing/2014/main" id="{95E01007-ECD2-49D3-9C3A-4572565E114C}"/>
                </a:ext>
              </a:extLst>
            </p:cNvPr>
            <p:cNvSpPr txBox="1"/>
            <p:nvPr/>
          </p:nvSpPr>
          <p:spPr>
            <a:xfrm>
              <a:off x="781953" y="1769101"/>
              <a:ext cx="557700" cy="45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06</a:t>
              </a:r>
              <a:endParaRPr sz="1800" b="1" dirty="0">
                <a:solidFill>
                  <a:schemeClr val="dk1"/>
                </a:solidFill>
                <a:latin typeface="Livvic"/>
                <a:ea typeface="Livvic"/>
                <a:cs typeface="Livvic"/>
                <a:sym typeface="Livvic"/>
              </a:endParaRPr>
            </a:p>
          </p:txBody>
        </p:sp>
      </p:grpSp>
      <p:grpSp>
        <p:nvGrpSpPr>
          <p:cNvPr id="20" name="Google Shape;409;p23">
            <a:extLst>
              <a:ext uri="{FF2B5EF4-FFF2-40B4-BE49-F238E27FC236}">
                <a16:creationId xmlns:a16="http://schemas.microsoft.com/office/drawing/2014/main" id="{E83D024A-B81D-4016-9094-D1E223418900}"/>
              </a:ext>
            </a:extLst>
          </p:cNvPr>
          <p:cNvGrpSpPr/>
          <p:nvPr/>
        </p:nvGrpSpPr>
        <p:grpSpPr>
          <a:xfrm>
            <a:off x="1828018" y="1779067"/>
            <a:ext cx="1730823" cy="2623425"/>
            <a:chOff x="1858558" y="1802944"/>
            <a:chExt cx="1730823" cy="2623425"/>
          </a:xfrm>
        </p:grpSpPr>
        <p:sp>
          <p:nvSpPr>
            <p:cNvPr id="22" name="Google Shape;411;p23">
              <a:extLst>
                <a:ext uri="{FF2B5EF4-FFF2-40B4-BE49-F238E27FC236}">
                  <a16:creationId xmlns:a16="http://schemas.microsoft.com/office/drawing/2014/main" id="{38A51FD3-8B55-4A6F-9338-6F4FA98872B1}"/>
                </a:ext>
              </a:extLst>
            </p:cNvPr>
            <p:cNvSpPr txBox="1"/>
            <p:nvPr/>
          </p:nvSpPr>
          <p:spPr>
            <a:xfrm>
              <a:off x="1858558" y="3690469"/>
              <a:ext cx="1730823"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b="0" i="0" dirty="0">
                  <a:solidFill>
                    <a:schemeClr val="accent6">
                      <a:lumMod val="25000"/>
                    </a:schemeClr>
                  </a:solidFill>
                  <a:effectLst/>
                  <a:latin typeface="Söhne"/>
                </a:rPr>
                <a:t>Compatibilité avec différents types d'appareils.</a:t>
              </a:r>
              <a:endParaRPr dirty="0">
                <a:solidFill>
                  <a:schemeClr val="accent6">
                    <a:lumMod val="25000"/>
                  </a:schemeClr>
                </a:solidFill>
                <a:latin typeface="Livvic"/>
                <a:ea typeface="Livvic"/>
                <a:cs typeface="Livvic"/>
                <a:sym typeface="Livvic"/>
              </a:endParaRPr>
            </a:p>
          </p:txBody>
        </p:sp>
        <p:sp>
          <p:nvSpPr>
            <p:cNvPr id="23" name="Google Shape;412;p23">
              <a:extLst>
                <a:ext uri="{FF2B5EF4-FFF2-40B4-BE49-F238E27FC236}">
                  <a16:creationId xmlns:a16="http://schemas.microsoft.com/office/drawing/2014/main" id="{1B01AEA8-9A8D-4154-B775-14FBA8C4F315}"/>
                </a:ext>
              </a:extLst>
            </p:cNvPr>
            <p:cNvSpPr txBox="1"/>
            <p:nvPr/>
          </p:nvSpPr>
          <p:spPr>
            <a:xfrm>
              <a:off x="2331988" y="1802944"/>
              <a:ext cx="557700" cy="45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07</a:t>
              </a:r>
              <a:endParaRPr sz="1800" b="1" dirty="0">
                <a:solidFill>
                  <a:schemeClr val="dk1"/>
                </a:solidFill>
                <a:latin typeface="Livvic"/>
                <a:ea typeface="Livvic"/>
                <a:cs typeface="Livvic"/>
                <a:sym typeface="Livvic"/>
              </a:endParaRPr>
            </a:p>
          </p:txBody>
        </p:sp>
      </p:grpSp>
      <p:grpSp>
        <p:nvGrpSpPr>
          <p:cNvPr id="24" name="Google Shape;413;p23">
            <a:extLst>
              <a:ext uri="{FF2B5EF4-FFF2-40B4-BE49-F238E27FC236}">
                <a16:creationId xmlns:a16="http://schemas.microsoft.com/office/drawing/2014/main" id="{130BAC38-1224-4470-BFA5-8FE1B0D85F6B}"/>
              </a:ext>
            </a:extLst>
          </p:cNvPr>
          <p:cNvGrpSpPr/>
          <p:nvPr/>
        </p:nvGrpSpPr>
        <p:grpSpPr>
          <a:xfrm>
            <a:off x="3613376" y="1779067"/>
            <a:ext cx="1646851" cy="2651227"/>
            <a:chOff x="3642057" y="1441264"/>
            <a:chExt cx="1646851" cy="2651227"/>
          </a:xfrm>
        </p:grpSpPr>
        <p:sp>
          <p:nvSpPr>
            <p:cNvPr id="26" name="Google Shape;415;p23">
              <a:extLst>
                <a:ext uri="{FF2B5EF4-FFF2-40B4-BE49-F238E27FC236}">
                  <a16:creationId xmlns:a16="http://schemas.microsoft.com/office/drawing/2014/main" id="{468AD4EB-3041-4938-9FE2-9F02E4396C9B}"/>
                </a:ext>
              </a:extLst>
            </p:cNvPr>
            <p:cNvSpPr txBox="1"/>
            <p:nvPr/>
          </p:nvSpPr>
          <p:spPr>
            <a:xfrm>
              <a:off x="3642057" y="3356591"/>
              <a:ext cx="1646851"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b="0" i="0" dirty="0">
                  <a:solidFill>
                    <a:schemeClr val="accent6">
                      <a:lumMod val="25000"/>
                    </a:schemeClr>
                  </a:solidFill>
                  <a:effectLst/>
                  <a:latin typeface="Söhne"/>
                </a:rPr>
                <a:t>Personnalisation </a:t>
              </a:r>
            </a:p>
            <a:p>
              <a:pPr marL="0" lvl="0" indent="0" algn="ctr" rtl="0">
                <a:spcBef>
                  <a:spcPts val="0"/>
                </a:spcBef>
                <a:spcAft>
                  <a:spcPts val="0"/>
                </a:spcAft>
                <a:buNone/>
              </a:pPr>
              <a:r>
                <a:rPr lang="fr-FR" b="0" i="0" dirty="0">
                  <a:solidFill>
                    <a:schemeClr val="accent6">
                      <a:lumMod val="25000"/>
                    </a:schemeClr>
                  </a:solidFill>
                  <a:effectLst/>
                  <a:latin typeface="Söhne"/>
                </a:rPr>
                <a:t>du séjour avec des options supplémentaires.</a:t>
              </a:r>
              <a:endParaRPr dirty="0">
                <a:solidFill>
                  <a:schemeClr val="accent6">
                    <a:lumMod val="25000"/>
                  </a:schemeClr>
                </a:solidFill>
                <a:latin typeface="Livvic"/>
                <a:ea typeface="Livvic"/>
                <a:cs typeface="Livvic"/>
                <a:sym typeface="Livvic"/>
              </a:endParaRPr>
            </a:p>
          </p:txBody>
        </p:sp>
        <p:sp>
          <p:nvSpPr>
            <p:cNvPr id="27" name="Google Shape;416;p23">
              <a:extLst>
                <a:ext uri="{FF2B5EF4-FFF2-40B4-BE49-F238E27FC236}">
                  <a16:creationId xmlns:a16="http://schemas.microsoft.com/office/drawing/2014/main" id="{7A7DBBA0-A64F-48DD-902D-46C2294F7612}"/>
                </a:ext>
              </a:extLst>
            </p:cNvPr>
            <p:cNvSpPr txBox="1"/>
            <p:nvPr/>
          </p:nvSpPr>
          <p:spPr>
            <a:xfrm>
              <a:off x="4052579" y="1441264"/>
              <a:ext cx="557700" cy="45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08</a:t>
              </a:r>
              <a:endParaRPr sz="1800" b="1" dirty="0">
                <a:solidFill>
                  <a:schemeClr val="dk1"/>
                </a:solidFill>
                <a:latin typeface="Livvic"/>
                <a:ea typeface="Livvic"/>
                <a:cs typeface="Livvic"/>
                <a:sym typeface="Livvic"/>
              </a:endParaRPr>
            </a:p>
          </p:txBody>
        </p:sp>
      </p:grpSp>
      <p:grpSp>
        <p:nvGrpSpPr>
          <p:cNvPr id="28" name="Google Shape;417;p23">
            <a:extLst>
              <a:ext uri="{FF2B5EF4-FFF2-40B4-BE49-F238E27FC236}">
                <a16:creationId xmlns:a16="http://schemas.microsoft.com/office/drawing/2014/main" id="{24F5A8F1-FB78-4D0D-A891-925CF38CC022}"/>
              </a:ext>
            </a:extLst>
          </p:cNvPr>
          <p:cNvGrpSpPr/>
          <p:nvPr/>
        </p:nvGrpSpPr>
        <p:grpSpPr>
          <a:xfrm>
            <a:off x="5361686" y="1795739"/>
            <a:ext cx="1527900" cy="2638058"/>
            <a:chOff x="5361686" y="1795739"/>
            <a:chExt cx="1527900" cy="2638058"/>
          </a:xfrm>
        </p:grpSpPr>
        <p:sp>
          <p:nvSpPr>
            <p:cNvPr id="30" name="Google Shape;419;p23">
              <a:extLst>
                <a:ext uri="{FF2B5EF4-FFF2-40B4-BE49-F238E27FC236}">
                  <a16:creationId xmlns:a16="http://schemas.microsoft.com/office/drawing/2014/main" id="{AE329D40-9D52-4DD0-A1FB-35ADDC6298CF}"/>
                </a:ext>
              </a:extLst>
            </p:cNvPr>
            <p:cNvSpPr txBox="1"/>
            <p:nvPr/>
          </p:nvSpPr>
          <p:spPr>
            <a:xfrm>
              <a:off x="5361686" y="3697897"/>
              <a:ext cx="1527900"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b="0" i="0" dirty="0">
                  <a:solidFill>
                    <a:schemeClr val="accent6">
                      <a:lumMod val="25000"/>
                    </a:schemeClr>
                  </a:solidFill>
                  <a:effectLst/>
                  <a:latin typeface="Söhne"/>
                </a:rPr>
                <a:t>Facilité d'utilisation pour les administrateurs.</a:t>
              </a:r>
              <a:endParaRPr dirty="0">
                <a:solidFill>
                  <a:schemeClr val="accent6">
                    <a:lumMod val="25000"/>
                  </a:schemeClr>
                </a:solidFill>
                <a:latin typeface="Livvic"/>
                <a:ea typeface="Livvic"/>
                <a:cs typeface="Livvic"/>
                <a:sym typeface="Livvic"/>
              </a:endParaRPr>
            </a:p>
          </p:txBody>
        </p:sp>
        <p:sp>
          <p:nvSpPr>
            <p:cNvPr id="31" name="Google Shape;420;p23">
              <a:extLst>
                <a:ext uri="{FF2B5EF4-FFF2-40B4-BE49-F238E27FC236}">
                  <a16:creationId xmlns:a16="http://schemas.microsoft.com/office/drawing/2014/main" id="{34AD6325-0A92-46C1-872F-CB9EE2A3C999}"/>
                </a:ext>
              </a:extLst>
            </p:cNvPr>
            <p:cNvSpPr txBox="1"/>
            <p:nvPr/>
          </p:nvSpPr>
          <p:spPr>
            <a:xfrm>
              <a:off x="5846590" y="1795739"/>
              <a:ext cx="557700" cy="45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09</a:t>
              </a:r>
              <a:endParaRPr sz="1800" b="1" dirty="0">
                <a:solidFill>
                  <a:schemeClr val="dk1"/>
                </a:solidFill>
                <a:latin typeface="Livvic"/>
                <a:ea typeface="Livvic"/>
                <a:cs typeface="Livvic"/>
                <a:sym typeface="Livvic"/>
              </a:endParaRPr>
            </a:p>
          </p:txBody>
        </p:sp>
      </p:grpSp>
      <p:grpSp>
        <p:nvGrpSpPr>
          <p:cNvPr id="32" name="Google Shape;421;p23">
            <a:extLst>
              <a:ext uri="{FF2B5EF4-FFF2-40B4-BE49-F238E27FC236}">
                <a16:creationId xmlns:a16="http://schemas.microsoft.com/office/drawing/2014/main" id="{D004B040-4BA0-4ED3-A118-B624EE58475D}"/>
              </a:ext>
            </a:extLst>
          </p:cNvPr>
          <p:cNvGrpSpPr/>
          <p:nvPr/>
        </p:nvGrpSpPr>
        <p:grpSpPr>
          <a:xfrm>
            <a:off x="7030020" y="1790054"/>
            <a:ext cx="1646851" cy="2693618"/>
            <a:chOff x="7030020" y="1790054"/>
            <a:chExt cx="1646851" cy="2693618"/>
          </a:xfrm>
        </p:grpSpPr>
        <p:sp>
          <p:nvSpPr>
            <p:cNvPr id="34" name="Google Shape;423;p23">
              <a:extLst>
                <a:ext uri="{FF2B5EF4-FFF2-40B4-BE49-F238E27FC236}">
                  <a16:creationId xmlns:a16="http://schemas.microsoft.com/office/drawing/2014/main" id="{E1E502CD-5BDC-4276-BAF9-AED285456791}"/>
                </a:ext>
              </a:extLst>
            </p:cNvPr>
            <p:cNvSpPr txBox="1"/>
            <p:nvPr/>
          </p:nvSpPr>
          <p:spPr>
            <a:xfrm>
              <a:off x="7030020" y="3747772"/>
              <a:ext cx="1646851" cy="73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b="0" i="0" dirty="0">
                  <a:solidFill>
                    <a:schemeClr val="accent6">
                      <a:lumMod val="25000"/>
                    </a:schemeClr>
                  </a:solidFill>
                  <a:effectLst/>
                  <a:latin typeface="Söhne"/>
                </a:rPr>
                <a:t>Sécurité du site web garantie.</a:t>
              </a:r>
              <a:endParaRPr dirty="0">
                <a:solidFill>
                  <a:schemeClr val="accent6">
                    <a:lumMod val="25000"/>
                  </a:schemeClr>
                </a:solidFill>
                <a:latin typeface="Livvic"/>
                <a:ea typeface="Livvic"/>
                <a:cs typeface="Livvic"/>
                <a:sym typeface="Livvic"/>
              </a:endParaRPr>
            </a:p>
          </p:txBody>
        </p:sp>
        <p:sp>
          <p:nvSpPr>
            <p:cNvPr id="35" name="Google Shape;424;p23">
              <a:extLst>
                <a:ext uri="{FF2B5EF4-FFF2-40B4-BE49-F238E27FC236}">
                  <a16:creationId xmlns:a16="http://schemas.microsoft.com/office/drawing/2014/main" id="{CF7B9D91-8F54-417C-9EE1-E62E68204043}"/>
                </a:ext>
              </a:extLst>
            </p:cNvPr>
            <p:cNvSpPr txBox="1"/>
            <p:nvPr/>
          </p:nvSpPr>
          <p:spPr>
            <a:xfrm>
              <a:off x="7521623" y="1790054"/>
              <a:ext cx="557700" cy="45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Livvic"/>
                  <a:ea typeface="Livvic"/>
                  <a:cs typeface="Livvic"/>
                  <a:sym typeface="Livvic"/>
                </a:rPr>
                <a:t>10</a:t>
              </a:r>
              <a:endParaRPr sz="1800" b="1" dirty="0">
                <a:solidFill>
                  <a:schemeClr val="dk1"/>
                </a:solidFill>
                <a:latin typeface="Livvic"/>
                <a:ea typeface="Livvic"/>
                <a:cs typeface="Livvic"/>
                <a:sym typeface="Livvic"/>
              </a:endParaRPr>
            </a:p>
          </p:txBody>
        </p:sp>
      </p:grpSp>
      <p:cxnSp>
        <p:nvCxnSpPr>
          <p:cNvPr id="36" name="Google Shape;425;p23">
            <a:extLst>
              <a:ext uri="{FF2B5EF4-FFF2-40B4-BE49-F238E27FC236}">
                <a16:creationId xmlns:a16="http://schemas.microsoft.com/office/drawing/2014/main" id="{66E7C91C-2CF6-4566-A68B-AC84C2FE2A6A}"/>
              </a:ext>
            </a:extLst>
          </p:cNvPr>
          <p:cNvCxnSpPr>
            <a:cxnSpLocks/>
            <a:stCxn id="41" idx="0"/>
            <a:endCxn id="44" idx="2"/>
          </p:cNvCxnSpPr>
          <p:nvPr/>
        </p:nvCxnSpPr>
        <p:spPr>
          <a:xfrm>
            <a:off x="1329763" y="2772043"/>
            <a:ext cx="996510" cy="932"/>
          </a:xfrm>
          <a:prstGeom prst="straightConnector1">
            <a:avLst/>
          </a:prstGeom>
          <a:noFill/>
          <a:ln w="28575" cap="flat" cmpd="sng">
            <a:solidFill>
              <a:schemeClr val="dk1"/>
            </a:solidFill>
            <a:prstDash val="solid"/>
            <a:round/>
            <a:headEnd type="none" w="med" len="med"/>
            <a:tailEnd type="none" w="med" len="med"/>
          </a:ln>
        </p:spPr>
      </p:cxnSp>
      <p:cxnSp>
        <p:nvCxnSpPr>
          <p:cNvPr id="37" name="Google Shape;428;p23">
            <a:extLst>
              <a:ext uri="{FF2B5EF4-FFF2-40B4-BE49-F238E27FC236}">
                <a16:creationId xmlns:a16="http://schemas.microsoft.com/office/drawing/2014/main" id="{E3257627-8CCB-4F3E-8D64-0CDA9C94E7D6}"/>
              </a:ext>
            </a:extLst>
          </p:cNvPr>
          <p:cNvCxnSpPr>
            <a:cxnSpLocks/>
            <a:endCxn id="47" idx="2"/>
          </p:cNvCxnSpPr>
          <p:nvPr/>
        </p:nvCxnSpPr>
        <p:spPr>
          <a:xfrm flipV="1">
            <a:off x="2641982" y="2760651"/>
            <a:ext cx="1381916" cy="10776"/>
          </a:xfrm>
          <a:prstGeom prst="straightConnector1">
            <a:avLst/>
          </a:prstGeom>
          <a:noFill/>
          <a:ln w="28575" cap="flat" cmpd="sng">
            <a:solidFill>
              <a:schemeClr val="dk1"/>
            </a:solidFill>
            <a:prstDash val="solid"/>
            <a:round/>
            <a:headEnd type="none" w="med" len="med"/>
            <a:tailEnd type="none" w="med" len="med"/>
          </a:ln>
        </p:spPr>
      </p:cxnSp>
      <p:cxnSp>
        <p:nvCxnSpPr>
          <p:cNvPr id="38" name="Google Shape;430;p23">
            <a:extLst>
              <a:ext uri="{FF2B5EF4-FFF2-40B4-BE49-F238E27FC236}">
                <a16:creationId xmlns:a16="http://schemas.microsoft.com/office/drawing/2014/main" id="{4E8D3D97-E99A-43A1-8F31-07B041C1C883}"/>
              </a:ext>
            </a:extLst>
          </p:cNvPr>
          <p:cNvCxnSpPr>
            <a:cxnSpLocks/>
            <a:stCxn id="47" idx="0"/>
            <a:endCxn id="50" idx="2"/>
          </p:cNvCxnSpPr>
          <p:nvPr/>
        </p:nvCxnSpPr>
        <p:spPr>
          <a:xfrm>
            <a:off x="4603813" y="2760651"/>
            <a:ext cx="1231670" cy="27764"/>
          </a:xfrm>
          <a:prstGeom prst="straightConnector1">
            <a:avLst/>
          </a:prstGeom>
          <a:noFill/>
          <a:ln w="28575" cap="flat" cmpd="sng">
            <a:solidFill>
              <a:schemeClr val="dk1"/>
            </a:solidFill>
            <a:prstDash val="solid"/>
            <a:round/>
            <a:headEnd type="none" w="med" len="med"/>
            <a:tailEnd type="none" w="med" len="med"/>
          </a:ln>
        </p:spPr>
      </p:cxnSp>
      <p:cxnSp>
        <p:nvCxnSpPr>
          <p:cNvPr id="39" name="Google Shape;432;p23">
            <a:extLst>
              <a:ext uri="{FF2B5EF4-FFF2-40B4-BE49-F238E27FC236}">
                <a16:creationId xmlns:a16="http://schemas.microsoft.com/office/drawing/2014/main" id="{AA285DD7-14CE-437D-8A79-FE634F8DB416}"/>
              </a:ext>
            </a:extLst>
          </p:cNvPr>
          <p:cNvCxnSpPr>
            <a:cxnSpLocks/>
            <a:stCxn id="50" idx="0"/>
            <a:endCxn id="53" idx="2"/>
          </p:cNvCxnSpPr>
          <p:nvPr/>
        </p:nvCxnSpPr>
        <p:spPr>
          <a:xfrm>
            <a:off x="6415398" y="2788415"/>
            <a:ext cx="1131483" cy="4826"/>
          </a:xfrm>
          <a:prstGeom prst="straightConnector1">
            <a:avLst/>
          </a:prstGeom>
          <a:noFill/>
          <a:ln w="28575" cap="flat" cmpd="sng">
            <a:solidFill>
              <a:schemeClr val="dk1"/>
            </a:solidFill>
            <a:prstDash val="solid"/>
            <a:round/>
            <a:headEnd type="none" w="med" len="med"/>
            <a:tailEnd type="none" w="med" len="med"/>
          </a:ln>
        </p:spPr>
      </p:cxnSp>
      <p:grpSp>
        <p:nvGrpSpPr>
          <p:cNvPr id="40" name="Google Shape;434;p23">
            <a:extLst>
              <a:ext uri="{FF2B5EF4-FFF2-40B4-BE49-F238E27FC236}">
                <a16:creationId xmlns:a16="http://schemas.microsoft.com/office/drawing/2014/main" id="{C2451E39-292B-45CF-BF22-156C1478E601}"/>
              </a:ext>
            </a:extLst>
          </p:cNvPr>
          <p:cNvGrpSpPr/>
          <p:nvPr/>
        </p:nvGrpSpPr>
        <p:grpSpPr>
          <a:xfrm>
            <a:off x="529680" y="2482085"/>
            <a:ext cx="1020270" cy="706195"/>
            <a:chOff x="1019706" y="2519900"/>
            <a:chExt cx="927350" cy="641879"/>
          </a:xfrm>
        </p:grpSpPr>
        <p:sp>
          <p:nvSpPr>
            <p:cNvPr id="41" name="Google Shape;426;p23">
              <a:extLst>
                <a:ext uri="{FF2B5EF4-FFF2-40B4-BE49-F238E27FC236}">
                  <a16:creationId xmlns:a16="http://schemas.microsoft.com/office/drawing/2014/main" id="{F00CBA5E-5BDE-4AE5-A5B8-772985F436EA}"/>
                </a:ext>
              </a:extLst>
            </p:cNvPr>
            <p:cNvSpPr/>
            <p:nvPr/>
          </p:nvSpPr>
          <p:spPr>
            <a:xfrm>
              <a:off x="1219822" y="2519900"/>
              <a:ext cx="527100" cy="527100"/>
            </a:xfrm>
            <a:prstGeom prst="round2DiagRect">
              <a:avLst>
                <a:gd name="adj1" fmla="val 0"/>
                <a:gd name="adj2"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35;p23">
              <a:extLst>
                <a:ext uri="{FF2B5EF4-FFF2-40B4-BE49-F238E27FC236}">
                  <a16:creationId xmlns:a16="http://schemas.microsoft.com/office/drawing/2014/main" id="{E37E6322-5E91-41A1-B542-C0AEAA97A383}"/>
                </a:ext>
              </a:extLst>
            </p:cNvPr>
            <p:cNvSpPr/>
            <p:nvPr/>
          </p:nvSpPr>
          <p:spPr>
            <a:xfrm rot="10800000">
              <a:off x="1019706" y="2519904"/>
              <a:ext cx="927350" cy="641875"/>
            </a:xfrm>
            <a:custGeom>
              <a:avLst/>
              <a:gdLst/>
              <a:ahLst/>
              <a:cxnLst/>
              <a:rect l="l" t="t" r="r" b="b"/>
              <a:pathLst>
                <a:path w="37094" h="25675" extrusionOk="0">
                  <a:moveTo>
                    <a:pt x="0" y="24648"/>
                  </a:moveTo>
                  <a:lnTo>
                    <a:pt x="18486" y="0"/>
                  </a:lnTo>
                  <a:lnTo>
                    <a:pt x="37094" y="25675"/>
                  </a:lnTo>
                  <a:close/>
                </a:path>
              </a:pathLst>
            </a:custGeom>
            <a:solidFill>
              <a:schemeClr val="lt2"/>
            </a:solidFill>
            <a:ln>
              <a:noFill/>
            </a:ln>
          </p:spPr>
        </p:sp>
      </p:grpSp>
      <p:grpSp>
        <p:nvGrpSpPr>
          <p:cNvPr id="43" name="Google Shape;436;p23">
            <a:extLst>
              <a:ext uri="{FF2B5EF4-FFF2-40B4-BE49-F238E27FC236}">
                <a16:creationId xmlns:a16="http://schemas.microsoft.com/office/drawing/2014/main" id="{1B016F64-072F-441C-B946-CCD5F37A17FB}"/>
              </a:ext>
            </a:extLst>
          </p:cNvPr>
          <p:cNvGrpSpPr/>
          <p:nvPr/>
        </p:nvGrpSpPr>
        <p:grpSpPr>
          <a:xfrm>
            <a:off x="2106116" y="2364428"/>
            <a:ext cx="1020270" cy="706191"/>
            <a:chOff x="2567137" y="2412111"/>
            <a:chExt cx="927350" cy="641875"/>
          </a:xfrm>
        </p:grpSpPr>
        <p:sp>
          <p:nvSpPr>
            <p:cNvPr id="44" name="Google Shape;427;p23">
              <a:extLst>
                <a:ext uri="{FF2B5EF4-FFF2-40B4-BE49-F238E27FC236}">
                  <a16:creationId xmlns:a16="http://schemas.microsoft.com/office/drawing/2014/main" id="{DB44ED71-BF99-4BC6-8BBF-5A587084AE49}"/>
                </a:ext>
              </a:extLst>
            </p:cNvPr>
            <p:cNvSpPr/>
            <p:nvPr/>
          </p:nvSpPr>
          <p:spPr>
            <a:xfrm>
              <a:off x="2767243" y="2519900"/>
              <a:ext cx="527100" cy="527100"/>
            </a:xfrm>
            <a:prstGeom prst="round2DiagRect">
              <a:avLst>
                <a:gd name="adj1" fmla="val 0"/>
                <a:gd name="adj2"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37;p23">
              <a:extLst>
                <a:ext uri="{FF2B5EF4-FFF2-40B4-BE49-F238E27FC236}">
                  <a16:creationId xmlns:a16="http://schemas.microsoft.com/office/drawing/2014/main" id="{02CECC1E-2F2A-4966-B7DC-29ED18138D29}"/>
                </a:ext>
              </a:extLst>
            </p:cNvPr>
            <p:cNvSpPr/>
            <p:nvPr/>
          </p:nvSpPr>
          <p:spPr>
            <a:xfrm>
              <a:off x="2567137" y="2412111"/>
              <a:ext cx="927350" cy="641875"/>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grpSp>
      <p:grpSp>
        <p:nvGrpSpPr>
          <p:cNvPr id="46" name="Google Shape;438;p23">
            <a:extLst>
              <a:ext uri="{FF2B5EF4-FFF2-40B4-BE49-F238E27FC236}">
                <a16:creationId xmlns:a16="http://schemas.microsoft.com/office/drawing/2014/main" id="{247DFA08-E369-4118-8A52-523460317947}"/>
              </a:ext>
            </a:extLst>
          </p:cNvPr>
          <p:cNvGrpSpPr/>
          <p:nvPr/>
        </p:nvGrpSpPr>
        <p:grpSpPr>
          <a:xfrm>
            <a:off x="3803725" y="2470693"/>
            <a:ext cx="1020270" cy="706195"/>
            <a:chOff x="4114543" y="2519900"/>
            <a:chExt cx="927350" cy="641879"/>
          </a:xfrm>
        </p:grpSpPr>
        <p:sp>
          <p:nvSpPr>
            <p:cNvPr id="47" name="Google Shape;429;p23">
              <a:extLst>
                <a:ext uri="{FF2B5EF4-FFF2-40B4-BE49-F238E27FC236}">
                  <a16:creationId xmlns:a16="http://schemas.microsoft.com/office/drawing/2014/main" id="{84B1F6C6-77C5-47BD-AE62-16D97F5571DD}"/>
                </a:ext>
              </a:extLst>
            </p:cNvPr>
            <p:cNvSpPr/>
            <p:nvPr/>
          </p:nvSpPr>
          <p:spPr>
            <a:xfrm>
              <a:off x="4314664" y="2519900"/>
              <a:ext cx="527100" cy="527100"/>
            </a:xfrm>
            <a:prstGeom prst="round2DiagRect">
              <a:avLst>
                <a:gd name="adj1" fmla="val 0"/>
                <a:gd name="adj2"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39;p23">
              <a:extLst>
                <a:ext uri="{FF2B5EF4-FFF2-40B4-BE49-F238E27FC236}">
                  <a16:creationId xmlns:a16="http://schemas.microsoft.com/office/drawing/2014/main" id="{3C0B43EE-E874-451D-8878-024F58DBB2C7}"/>
                </a:ext>
              </a:extLst>
            </p:cNvPr>
            <p:cNvSpPr/>
            <p:nvPr/>
          </p:nvSpPr>
          <p:spPr>
            <a:xfrm rot="10800000">
              <a:off x="4114543" y="2519904"/>
              <a:ext cx="927350" cy="641875"/>
            </a:xfrm>
            <a:custGeom>
              <a:avLst/>
              <a:gdLst/>
              <a:ahLst/>
              <a:cxnLst/>
              <a:rect l="l" t="t" r="r" b="b"/>
              <a:pathLst>
                <a:path w="37094" h="25675" extrusionOk="0">
                  <a:moveTo>
                    <a:pt x="0" y="24648"/>
                  </a:moveTo>
                  <a:lnTo>
                    <a:pt x="18486" y="0"/>
                  </a:lnTo>
                  <a:lnTo>
                    <a:pt x="37094" y="25675"/>
                  </a:lnTo>
                  <a:close/>
                </a:path>
              </a:pathLst>
            </a:custGeom>
            <a:solidFill>
              <a:schemeClr val="lt2"/>
            </a:solidFill>
            <a:ln>
              <a:noFill/>
            </a:ln>
          </p:spPr>
        </p:sp>
      </p:grpSp>
      <p:grpSp>
        <p:nvGrpSpPr>
          <p:cNvPr id="49" name="Google Shape;440;p23">
            <a:extLst>
              <a:ext uri="{FF2B5EF4-FFF2-40B4-BE49-F238E27FC236}">
                <a16:creationId xmlns:a16="http://schemas.microsoft.com/office/drawing/2014/main" id="{79968DCE-4070-4E37-BEA0-9C0106502745}"/>
              </a:ext>
            </a:extLst>
          </p:cNvPr>
          <p:cNvGrpSpPr/>
          <p:nvPr/>
        </p:nvGrpSpPr>
        <p:grpSpPr>
          <a:xfrm>
            <a:off x="5615320" y="2379868"/>
            <a:ext cx="1020270" cy="706191"/>
            <a:chOff x="5661974" y="2412111"/>
            <a:chExt cx="927350" cy="641875"/>
          </a:xfrm>
        </p:grpSpPr>
        <p:sp>
          <p:nvSpPr>
            <p:cNvPr id="50" name="Google Shape;431;p23">
              <a:extLst>
                <a:ext uri="{FF2B5EF4-FFF2-40B4-BE49-F238E27FC236}">
                  <a16:creationId xmlns:a16="http://schemas.microsoft.com/office/drawing/2014/main" id="{46140BC5-E7B1-43AF-B837-177F248114F1}"/>
                </a:ext>
              </a:extLst>
            </p:cNvPr>
            <p:cNvSpPr/>
            <p:nvPr/>
          </p:nvSpPr>
          <p:spPr>
            <a:xfrm>
              <a:off x="5862086" y="2519900"/>
              <a:ext cx="527100" cy="527100"/>
            </a:xfrm>
            <a:prstGeom prst="round2DiagRect">
              <a:avLst>
                <a:gd name="adj1" fmla="val 0"/>
                <a:gd name="adj2"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1;p23">
              <a:extLst>
                <a:ext uri="{FF2B5EF4-FFF2-40B4-BE49-F238E27FC236}">
                  <a16:creationId xmlns:a16="http://schemas.microsoft.com/office/drawing/2014/main" id="{DBCF329F-1E4C-4E37-A5C0-432A9677A3F7}"/>
                </a:ext>
              </a:extLst>
            </p:cNvPr>
            <p:cNvSpPr/>
            <p:nvPr/>
          </p:nvSpPr>
          <p:spPr>
            <a:xfrm>
              <a:off x="5661974" y="2412111"/>
              <a:ext cx="927350" cy="641875"/>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grpSp>
      <p:grpSp>
        <p:nvGrpSpPr>
          <p:cNvPr id="52" name="Google Shape;442;p23">
            <a:extLst>
              <a:ext uri="{FF2B5EF4-FFF2-40B4-BE49-F238E27FC236}">
                <a16:creationId xmlns:a16="http://schemas.microsoft.com/office/drawing/2014/main" id="{1E78E48F-BF95-4F8A-B487-4B9BCFF6F61E}"/>
              </a:ext>
            </a:extLst>
          </p:cNvPr>
          <p:cNvGrpSpPr/>
          <p:nvPr/>
        </p:nvGrpSpPr>
        <p:grpSpPr>
          <a:xfrm>
            <a:off x="7326716" y="2503283"/>
            <a:ext cx="1020270" cy="706195"/>
            <a:chOff x="7209393" y="2519900"/>
            <a:chExt cx="927350" cy="641879"/>
          </a:xfrm>
        </p:grpSpPr>
        <p:sp>
          <p:nvSpPr>
            <p:cNvPr id="53" name="Google Shape;433;p23">
              <a:extLst>
                <a:ext uri="{FF2B5EF4-FFF2-40B4-BE49-F238E27FC236}">
                  <a16:creationId xmlns:a16="http://schemas.microsoft.com/office/drawing/2014/main" id="{68682BC0-E9CC-4B23-B842-CEED5C65C313}"/>
                </a:ext>
              </a:extLst>
            </p:cNvPr>
            <p:cNvSpPr/>
            <p:nvPr/>
          </p:nvSpPr>
          <p:spPr>
            <a:xfrm>
              <a:off x="7409507" y="2519900"/>
              <a:ext cx="527100" cy="527100"/>
            </a:xfrm>
            <a:prstGeom prst="round2DiagRect">
              <a:avLst>
                <a:gd name="adj1" fmla="val 0"/>
                <a:gd name="adj2" fmla="val 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23">
              <a:extLst>
                <a:ext uri="{FF2B5EF4-FFF2-40B4-BE49-F238E27FC236}">
                  <a16:creationId xmlns:a16="http://schemas.microsoft.com/office/drawing/2014/main" id="{CD3FC73A-859A-483C-8397-6C35103E0D81}"/>
                </a:ext>
              </a:extLst>
            </p:cNvPr>
            <p:cNvSpPr/>
            <p:nvPr/>
          </p:nvSpPr>
          <p:spPr>
            <a:xfrm rot="10800000">
              <a:off x="7209393" y="2519904"/>
              <a:ext cx="927350" cy="641875"/>
            </a:xfrm>
            <a:custGeom>
              <a:avLst/>
              <a:gdLst/>
              <a:ahLst/>
              <a:cxnLst/>
              <a:rect l="l" t="t" r="r" b="b"/>
              <a:pathLst>
                <a:path w="37094" h="25675" extrusionOk="0">
                  <a:moveTo>
                    <a:pt x="0" y="24648"/>
                  </a:moveTo>
                  <a:lnTo>
                    <a:pt x="18486" y="0"/>
                  </a:lnTo>
                  <a:lnTo>
                    <a:pt x="37094" y="25675"/>
                  </a:lnTo>
                  <a:close/>
                </a:path>
              </a:pathLst>
            </a:custGeom>
            <a:solidFill>
              <a:schemeClr val="lt2"/>
            </a:solidFill>
            <a:ln>
              <a:noFill/>
            </a:ln>
          </p:spPr>
        </p:sp>
      </p:grpSp>
      <p:sp>
        <p:nvSpPr>
          <p:cNvPr id="55" name="Google Shape;444;p23">
            <a:extLst>
              <a:ext uri="{FF2B5EF4-FFF2-40B4-BE49-F238E27FC236}">
                <a16:creationId xmlns:a16="http://schemas.microsoft.com/office/drawing/2014/main" id="{57A427C8-5912-499D-BFC7-B80EFBE095C9}"/>
              </a:ext>
            </a:extLst>
          </p:cNvPr>
          <p:cNvSpPr/>
          <p:nvPr/>
        </p:nvSpPr>
        <p:spPr>
          <a:xfrm>
            <a:off x="912309" y="2605870"/>
            <a:ext cx="296989" cy="341166"/>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445;p23">
            <a:extLst>
              <a:ext uri="{FF2B5EF4-FFF2-40B4-BE49-F238E27FC236}">
                <a16:creationId xmlns:a16="http://schemas.microsoft.com/office/drawing/2014/main" id="{BE148B6C-BC06-497E-A71A-E8971CE92C93}"/>
              </a:ext>
            </a:extLst>
          </p:cNvPr>
          <p:cNvGrpSpPr/>
          <p:nvPr/>
        </p:nvGrpSpPr>
        <p:grpSpPr>
          <a:xfrm>
            <a:off x="4151598" y="2589637"/>
            <a:ext cx="339313" cy="342025"/>
            <a:chOff x="-62516625" y="3743175"/>
            <a:chExt cx="315875" cy="318400"/>
          </a:xfrm>
        </p:grpSpPr>
        <p:sp>
          <p:nvSpPr>
            <p:cNvPr id="57" name="Google Shape;446;p23">
              <a:extLst>
                <a:ext uri="{FF2B5EF4-FFF2-40B4-BE49-F238E27FC236}">
                  <a16:creationId xmlns:a16="http://schemas.microsoft.com/office/drawing/2014/main" id="{962FD865-34F2-4A76-8AD7-4CFD65C0F44B}"/>
                </a:ext>
              </a:extLst>
            </p:cNvPr>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23">
              <a:extLst>
                <a:ext uri="{FF2B5EF4-FFF2-40B4-BE49-F238E27FC236}">
                  <a16:creationId xmlns:a16="http://schemas.microsoft.com/office/drawing/2014/main" id="{9B520BC4-9CE5-4D5A-9605-FA887DDF99B7}"/>
                </a:ext>
              </a:extLst>
            </p:cNvPr>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448;p23">
            <a:extLst>
              <a:ext uri="{FF2B5EF4-FFF2-40B4-BE49-F238E27FC236}">
                <a16:creationId xmlns:a16="http://schemas.microsoft.com/office/drawing/2014/main" id="{BB1C37AF-5B87-417D-AF95-9B343D9EC1E0}"/>
              </a:ext>
            </a:extLst>
          </p:cNvPr>
          <p:cNvGrpSpPr/>
          <p:nvPr/>
        </p:nvGrpSpPr>
        <p:grpSpPr>
          <a:xfrm>
            <a:off x="2438214" y="2632141"/>
            <a:ext cx="326611" cy="302924"/>
            <a:chOff x="-62511900" y="4129100"/>
            <a:chExt cx="304050" cy="282000"/>
          </a:xfrm>
        </p:grpSpPr>
        <p:sp>
          <p:nvSpPr>
            <p:cNvPr id="60" name="Google Shape;449;p23">
              <a:extLst>
                <a:ext uri="{FF2B5EF4-FFF2-40B4-BE49-F238E27FC236}">
                  <a16:creationId xmlns:a16="http://schemas.microsoft.com/office/drawing/2014/main" id="{191F987E-4E33-4DCF-9993-1F09BAF6125E}"/>
                </a:ext>
              </a:extLst>
            </p:cNvPr>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23">
              <a:extLst>
                <a:ext uri="{FF2B5EF4-FFF2-40B4-BE49-F238E27FC236}">
                  <a16:creationId xmlns:a16="http://schemas.microsoft.com/office/drawing/2014/main" id="{75220241-C5E6-4C25-9CFD-47810F53C810}"/>
                </a:ext>
              </a:extLst>
            </p:cNvPr>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23">
              <a:extLst>
                <a:ext uri="{FF2B5EF4-FFF2-40B4-BE49-F238E27FC236}">
                  <a16:creationId xmlns:a16="http://schemas.microsoft.com/office/drawing/2014/main" id="{915DCB4F-7FB4-4D4F-858A-0A90992B7232}"/>
                </a:ext>
              </a:extLst>
            </p:cNvPr>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23">
              <a:extLst>
                <a:ext uri="{FF2B5EF4-FFF2-40B4-BE49-F238E27FC236}">
                  <a16:creationId xmlns:a16="http://schemas.microsoft.com/office/drawing/2014/main" id="{5245A1A2-0FD2-471D-9C8E-3F41E99E0738}"/>
                </a:ext>
              </a:extLst>
            </p:cNvPr>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23">
              <a:extLst>
                <a:ext uri="{FF2B5EF4-FFF2-40B4-BE49-F238E27FC236}">
                  <a16:creationId xmlns:a16="http://schemas.microsoft.com/office/drawing/2014/main" id="{9F223549-8295-462E-B362-FC095FBA85AD}"/>
                </a:ext>
              </a:extLst>
            </p:cNvPr>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454;p23">
            <a:extLst>
              <a:ext uri="{FF2B5EF4-FFF2-40B4-BE49-F238E27FC236}">
                <a16:creationId xmlns:a16="http://schemas.microsoft.com/office/drawing/2014/main" id="{86D813BC-BA94-4AA4-A182-3F354108FD88}"/>
              </a:ext>
            </a:extLst>
          </p:cNvPr>
          <p:cNvGrpSpPr/>
          <p:nvPr/>
        </p:nvGrpSpPr>
        <p:grpSpPr>
          <a:xfrm>
            <a:off x="7694574" y="2600710"/>
            <a:ext cx="327601" cy="322444"/>
            <a:chOff x="2404875" y="3592725"/>
            <a:chExt cx="298525" cy="293825"/>
          </a:xfrm>
        </p:grpSpPr>
        <p:sp>
          <p:nvSpPr>
            <p:cNvPr id="66" name="Google Shape;455;p23">
              <a:extLst>
                <a:ext uri="{FF2B5EF4-FFF2-40B4-BE49-F238E27FC236}">
                  <a16:creationId xmlns:a16="http://schemas.microsoft.com/office/drawing/2014/main" id="{59FE2EE5-7536-4FAE-ACDC-B47C4CF54D8E}"/>
                </a:ext>
              </a:extLst>
            </p:cNvPr>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23">
              <a:extLst>
                <a:ext uri="{FF2B5EF4-FFF2-40B4-BE49-F238E27FC236}">
                  <a16:creationId xmlns:a16="http://schemas.microsoft.com/office/drawing/2014/main" id="{14041994-7CE8-45F7-8BD6-D7D4823FC89D}"/>
                </a:ext>
              </a:extLst>
            </p:cNvPr>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23">
              <a:extLst>
                <a:ext uri="{FF2B5EF4-FFF2-40B4-BE49-F238E27FC236}">
                  <a16:creationId xmlns:a16="http://schemas.microsoft.com/office/drawing/2014/main" id="{D5DAB495-C764-4391-8C7E-C1122D3EBAC2}"/>
                </a:ext>
              </a:extLst>
            </p:cNvPr>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458;p23">
            <a:extLst>
              <a:ext uri="{FF2B5EF4-FFF2-40B4-BE49-F238E27FC236}">
                <a16:creationId xmlns:a16="http://schemas.microsoft.com/office/drawing/2014/main" id="{235BE8E4-A628-45DC-944D-CF5589B0E23A}"/>
              </a:ext>
            </a:extLst>
          </p:cNvPr>
          <p:cNvGrpSpPr/>
          <p:nvPr/>
        </p:nvGrpSpPr>
        <p:grpSpPr>
          <a:xfrm>
            <a:off x="5963553" y="2600710"/>
            <a:ext cx="324145" cy="324172"/>
            <a:chOff x="3497300" y="3955025"/>
            <a:chExt cx="295375" cy="295400"/>
          </a:xfrm>
        </p:grpSpPr>
        <p:sp>
          <p:nvSpPr>
            <p:cNvPr id="70" name="Google Shape;459;p23">
              <a:extLst>
                <a:ext uri="{FF2B5EF4-FFF2-40B4-BE49-F238E27FC236}">
                  <a16:creationId xmlns:a16="http://schemas.microsoft.com/office/drawing/2014/main" id="{3F509216-3D38-43B9-9A49-1A117FF1796F}"/>
                </a:ext>
              </a:extLst>
            </p:cNvPr>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23">
              <a:extLst>
                <a:ext uri="{FF2B5EF4-FFF2-40B4-BE49-F238E27FC236}">
                  <a16:creationId xmlns:a16="http://schemas.microsoft.com/office/drawing/2014/main" id="{209CBC4A-799E-4A5C-81E1-2E9A1F821023}"/>
                </a:ext>
              </a:extLst>
            </p:cNvPr>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23">
              <a:extLst>
                <a:ext uri="{FF2B5EF4-FFF2-40B4-BE49-F238E27FC236}">
                  <a16:creationId xmlns:a16="http://schemas.microsoft.com/office/drawing/2014/main" id="{877C26FC-8BEA-4A87-92D4-E4CD08FF8070}"/>
                </a:ext>
              </a:extLst>
            </p:cNvPr>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546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1">
                                            <p:txEl>
                                              <p:pRg st="0" end="0"/>
                                            </p:txEl>
                                          </p:spTgt>
                                        </p:tgtEl>
                                        <p:attrNameLst>
                                          <p:attrName>style.visibility</p:attrName>
                                        </p:attrNameLst>
                                      </p:cBhvr>
                                      <p:to>
                                        <p:strVal val="visible"/>
                                      </p:to>
                                    </p:set>
                                    <p:animEffect transition="in" filter="fade">
                                      <p:cBhvr>
                                        <p:cTn id="18" dur="500"/>
                                        <p:tgtEl>
                                          <p:spTgt spid="9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500"/>
                                        <p:tgtEl>
                                          <p:spTgt spid="55"/>
                                        </p:tgtEl>
                                      </p:cBhvr>
                                    </p:animEffect>
                                  </p:childTnLst>
                                </p:cTn>
                              </p:par>
                              <p:par>
                                <p:cTn id="27" presetID="10"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500"/>
                                        <p:tgtEl>
                                          <p:spTgt spid="59"/>
                                        </p:tgtEl>
                                      </p:cBhvr>
                                    </p:animEffect>
                                  </p:childTnLst>
                                </p:cTn>
                              </p:par>
                              <p:par>
                                <p:cTn id="40" presetID="10" presetClass="entr" presetSubtype="0"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par>
                                <p:cTn id="56" presetID="10" presetClass="entr" presetSubtype="0"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par>
                                <p:cTn id="59" presetID="10"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nodeType="withEffect">
                                  <p:stCondLst>
                                    <p:cond delay="0"/>
                                  </p:stCondLst>
                                  <p:childTnLst>
                                    <p:set>
                                      <p:cBhvr>
                                        <p:cTn id="73" dur="1" fill="hold">
                                          <p:stCondLst>
                                            <p:cond delay="0"/>
                                          </p:stCondLst>
                                        </p:cTn>
                                        <p:tgtEl>
                                          <p:spTgt spid="69"/>
                                        </p:tgtEl>
                                        <p:attrNameLst>
                                          <p:attrName>style.visibility</p:attrName>
                                        </p:attrNameLst>
                                      </p:cBhvr>
                                      <p:to>
                                        <p:strVal val="visible"/>
                                      </p:to>
                                    </p:set>
                                    <p:animEffect transition="in" filter="fade">
                                      <p:cBhvr>
                                        <p:cTn id="74" dur="500"/>
                                        <p:tgtEl>
                                          <p:spTgt spid="69"/>
                                        </p:tgtEl>
                                      </p:cBhvr>
                                    </p:animEffect>
                                  </p:childTnLst>
                                </p:cTn>
                              </p:par>
                              <p:par>
                                <p:cTn id="75" presetID="10" presetClass="entr" presetSubtype="0" fill="hold" nodeType="with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fade">
                                      <p:cBhvr>
                                        <p:cTn id="77" dur="500"/>
                                        <p:tgtEl>
                                          <p:spTgt spid="4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500"/>
                                        <p:tgtEl>
                                          <p:spTgt spid="3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fade">
                                      <p:cBhvr>
                                        <p:cTn id="87" dur="500"/>
                                        <p:tgtEl>
                                          <p:spTgt spid="65"/>
                                        </p:tgtEl>
                                      </p:cBhvr>
                                    </p:animEffect>
                                  </p:childTnLst>
                                </p:cTn>
                              </p:par>
                              <p:par>
                                <p:cTn id="88" presetID="10" presetClass="entr" presetSubtype="0" fill="hold" nodeType="with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500"/>
                                        <p:tgtEl>
                                          <p:spTgt spid="52"/>
                                        </p:tgtEl>
                                      </p:cBhvr>
                                    </p:animEffect>
                                  </p:childTnLst>
                                </p:cTn>
                              </p:par>
                              <p:par>
                                <p:cTn id="91" presetID="10" presetClass="entr" presetSubtype="0" fill="hold"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fade">
                                      <p:cBhvr>
                                        <p:cTn id="9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build="p"/>
      <p:bldP spid="14" grpId="0"/>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92;p16">
            <a:extLst>
              <a:ext uri="{FF2B5EF4-FFF2-40B4-BE49-F238E27FC236}">
                <a16:creationId xmlns:a16="http://schemas.microsoft.com/office/drawing/2014/main" id="{D38072DA-AF7E-4F5A-A72C-EDF2F614CCFC}"/>
              </a:ext>
            </a:extLst>
          </p:cNvPr>
          <p:cNvSpPr txBox="1">
            <a:spLocks/>
          </p:cNvSpPr>
          <p:nvPr/>
        </p:nvSpPr>
        <p:spPr>
          <a:xfrm>
            <a:off x="979532" y="596061"/>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r>
              <a:rPr lang="en" sz="2400" dirty="0">
                <a:solidFill>
                  <a:schemeClr val="accent2">
                    <a:lumMod val="75000"/>
                  </a:schemeClr>
                </a:solidFill>
              </a:rPr>
              <a:t>Plan de travail :</a:t>
            </a:r>
            <a:endParaRPr lang="de-DE" sz="2400" dirty="0">
              <a:solidFill>
                <a:schemeClr val="accent2">
                  <a:lumMod val="75000"/>
                </a:schemeClr>
              </a:solidFill>
            </a:endParaRPr>
          </a:p>
        </p:txBody>
      </p:sp>
      <p:sp>
        <p:nvSpPr>
          <p:cNvPr id="18" name="TextBox 17">
            <a:extLst>
              <a:ext uri="{FF2B5EF4-FFF2-40B4-BE49-F238E27FC236}">
                <a16:creationId xmlns:a16="http://schemas.microsoft.com/office/drawing/2014/main" id="{7188B9A0-73FF-43F3-A3B0-64F4DDD25691}"/>
              </a:ext>
            </a:extLst>
          </p:cNvPr>
          <p:cNvSpPr txBox="1"/>
          <p:nvPr/>
        </p:nvSpPr>
        <p:spPr>
          <a:xfrm>
            <a:off x="979532" y="1416457"/>
            <a:ext cx="7317801" cy="2264594"/>
          </a:xfrm>
          <a:prstGeom prst="rect">
            <a:avLst/>
          </a:prstGeom>
          <a:noFill/>
        </p:spPr>
        <p:txBody>
          <a:bodyPr wrap="square">
            <a:spAutoFit/>
          </a:bodyPr>
          <a:lstStyle/>
          <a:p>
            <a:pPr indent="-13970" algn="just">
              <a:lnSpc>
                <a:spcPct val="107000"/>
              </a:lnSpc>
              <a:spcAft>
                <a:spcPts val="800"/>
              </a:spcAft>
            </a:pPr>
            <a:r>
              <a:rPr lang="fr-FR" sz="1800" dirty="0">
                <a:solidFill>
                  <a:srgbClr val="767171"/>
                </a:solidFill>
                <a:effectLst/>
                <a:latin typeface="Times New Roman" panose="02020603050405020304" pitchFamily="18" charset="0"/>
                <a:ea typeface="Calibri" panose="020F0502020204030204" pitchFamily="34" charset="0"/>
                <a:cs typeface="Arial" panose="020B0604020202020204" pitchFamily="34" charset="0"/>
              </a:rPr>
              <a:t>La planification du projet est une phase importante d’avant-projet. Elle consiste à prévoir le déroulement de ce dernier tout au long des phases constituant le cycle de développement.</a:t>
            </a:r>
          </a:p>
          <a:p>
            <a:pPr indent="-13970" algn="just">
              <a:lnSpc>
                <a:spcPct val="107000"/>
              </a:lnSpc>
              <a:spcAft>
                <a:spcPts val="800"/>
              </a:spcAft>
            </a:pPr>
            <a:r>
              <a:rPr lang="fr-FR" sz="1800" dirty="0">
                <a:solidFill>
                  <a:srgbClr val="767171"/>
                </a:solidFill>
                <a:effectLst/>
                <a:latin typeface="Times New Roman" panose="02020603050405020304" pitchFamily="18" charset="0"/>
                <a:ea typeface="Calibri" panose="020F0502020204030204" pitchFamily="34" charset="0"/>
                <a:cs typeface="Arial" panose="020B0604020202020204" pitchFamily="34" charset="0"/>
              </a:rPr>
              <a:t>Les sprints que nous allons aborder dans les prochaines diapos  permettent une planification, une exécution et une livraison itératives des tâches, favorisant l'adaptabilité, la collaboration et la valeur ajoutée continue.</a:t>
            </a:r>
            <a:endParaRPr lang="de-DE" sz="1800" dirty="0">
              <a:effectLst/>
              <a:latin typeface="Calibri" panose="020F0502020204030204" pitchFamily="34" charset="0"/>
              <a:ea typeface="Calibri" panose="020F0502020204030204" pitchFamily="34" charset="0"/>
              <a:cs typeface="Arial" panose="020B0604020202020204" pitchFamily="34" charset="0"/>
            </a:endParaRPr>
          </a:p>
          <a:p>
            <a:pPr indent="-13970" algn="just">
              <a:lnSpc>
                <a:spcPct val="107000"/>
              </a:lnSpc>
              <a:spcAft>
                <a:spcPts val="800"/>
              </a:spcAft>
            </a:pPr>
            <a:endParaRPr lang="de-DE"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7" name="Arrow: Down 16">
            <a:extLst>
              <a:ext uri="{FF2B5EF4-FFF2-40B4-BE49-F238E27FC236}">
                <a16:creationId xmlns:a16="http://schemas.microsoft.com/office/drawing/2014/main" id="{808A2E03-C919-4FB7-A188-2913CE896AC7}"/>
              </a:ext>
            </a:extLst>
          </p:cNvPr>
          <p:cNvSpPr/>
          <p:nvPr/>
        </p:nvSpPr>
        <p:spPr>
          <a:xfrm>
            <a:off x="3953933" y="3727706"/>
            <a:ext cx="618067" cy="10644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32826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 name="Google Shape;242;p19">
            <a:extLst>
              <a:ext uri="{FF2B5EF4-FFF2-40B4-BE49-F238E27FC236}">
                <a16:creationId xmlns:a16="http://schemas.microsoft.com/office/drawing/2014/main" id="{5EADC089-C5A8-49F1-9F96-D6CB1C4A65BC}"/>
              </a:ext>
            </a:extLst>
          </p:cNvPr>
          <p:cNvSpPr/>
          <p:nvPr/>
        </p:nvSpPr>
        <p:spPr>
          <a:xfrm rot="3473737">
            <a:off x="354475" y="398179"/>
            <a:ext cx="738996" cy="620687"/>
          </a:xfrm>
          <a:custGeom>
            <a:avLst/>
            <a:gdLst/>
            <a:ahLst/>
            <a:cxnLst/>
            <a:rect l="l" t="t" r="r" b="b"/>
            <a:pathLst>
              <a:path w="37094" h="25675" extrusionOk="0">
                <a:moveTo>
                  <a:pt x="0" y="24648"/>
                </a:moveTo>
                <a:lnTo>
                  <a:pt x="18486" y="0"/>
                </a:lnTo>
                <a:lnTo>
                  <a:pt x="37094" y="25675"/>
                </a:lnTo>
                <a:close/>
              </a:path>
            </a:pathLst>
          </a:custGeom>
          <a:solidFill>
            <a:schemeClr val="accent1"/>
          </a:solidFill>
          <a:ln>
            <a:noFill/>
          </a:ln>
        </p:spPr>
      </p:sp>
      <p:grpSp>
        <p:nvGrpSpPr>
          <p:cNvPr id="5" name="Google Shape;274;p19">
            <a:extLst>
              <a:ext uri="{FF2B5EF4-FFF2-40B4-BE49-F238E27FC236}">
                <a16:creationId xmlns:a16="http://schemas.microsoft.com/office/drawing/2014/main" id="{CE4FBE72-F228-410C-801A-21D49ACDF423}"/>
              </a:ext>
            </a:extLst>
          </p:cNvPr>
          <p:cNvGrpSpPr/>
          <p:nvPr/>
        </p:nvGrpSpPr>
        <p:grpSpPr>
          <a:xfrm>
            <a:off x="510420" y="637848"/>
            <a:ext cx="294060" cy="294121"/>
            <a:chOff x="5049725" y="2027900"/>
            <a:chExt cx="481750" cy="481850"/>
          </a:xfrm>
        </p:grpSpPr>
        <p:sp>
          <p:nvSpPr>
            <p:cNvPr id="6" name="Google Shape;275;p19">
              <a:extLst>
                <a:ext uri="{FF2B5EF4-FFF2-40B4-BE49-F238E27FC236}">
                  <a16:creationId xmlns:a16="http://schemas.microsoft.com/office/drawing/2014/main" id="{350F31EE-9A1A-4D4E-B21B-4973FC130A18}"/>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276;p19">
              <a:extLst>
                <a:ext uri="{FF2B5EF4-FFF2-40B4-BE49-F238E27FC236}">
                  <a16:creationId xmlns:a16="http://schemas.microsoft.com/office/drawing/2014/main" id="{43F12F92-2B42-4B97-85B7-2D26188CEB5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277;p19">
              <a:extLst>
                <a:ext uri="{FF2B5EF4-FFF2-40B4-BE49-F238E27FC236}">
                  <a16:creationId xmlns:a16="http://schemas.microsoft.com/office/drawing/2014/main" id="{2EA00555-C389-4788-8F8E-C5A279E6AE8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78;p19">
              <a:extLst>
                <a:ext uri="{FF2B5EF4-FFF2-40B4-BE49-F238E27FC236}">
                  <a16:creationId xmlns:a16="http://schemas.microsoft.com/office/drawing/2014/main" id="{DC7A44FF-C6C8-4D52-B4BD-637785BFBAD9}"/>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79;p19">
              <a:extLst>
                <a:ext uri="{FF2B5EF4-FFF2-40B4-BE49-F238E27FC236}">
                  <a16:creationId xmlns:a16="http://schemas.microsoft.com/office/drawing/2014/main" id="{0E077F8C-993A-42FC-B297-41AC92C11D3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80;p19">
              <a:extLst>
                <a:ext uri="{FF2B5EF4-FFF2-40B4-BE49-F238E27FC236}">
                  <a16:creationId xmlns:a16="http://schemas.microsoft.com/office/drawing/2014/main" id="{D8F21333-D18F-4E85-B80F-342C63FDE3A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281;p19">
              <a:extLst>
                <a:ext uri="{FF2B5EF4-FFF2-40B4-BE49-F238E27FC236}">
                  <a16:creationId xmlns:a16="http://schemas.microsoft.com/office/drawing/2014/main" id="{8C45AC2D-04E4-43E8-84D2-BD0E8B2DAB62}"/>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282;p19">
              <a:extLst>
                <a:ext uri="{FF2B5EF4-FFF2-40B4-BE49-F238E27FC236}">
                  <a16:creationId xmlns:a16="http://schemas.microsoft.com/office/drawing/2014/main" id="{511D32E8-FC3D-4EF1-BD20-86E4B63248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4" name="Google Shape;92;p16">
            <a:extLst>
              <a:ext uri="{FF2B5EF4-FFF2-40B4-BE49-F238E27FC236}">
                <a16:creationId xmlns:a16="http://schemas.microsoft.com/office/drawing/2014/main" id="{D38072DA-AF7E-4F5A-A72C-EDF2F614CCFC}"/>
              </a:ext>
            </a:extLst>
          </p:cNvPr>
          <p:cNvSpPr txBox="1">
            <a:spLocks/>
          </p:cNvSpPr>
          <p:nvPr/>
        </p:nvSpPr>
        <p:spPr>
          <a:xfrm>
            <a:off x="979532" y="596061"/>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r>
              <a:rPr lang="en" sz="2400" dirty="0">
                <a:solidFill>
                  <a:schemeClr val="accent2">
                    <a:lumMod val="75000"/>
                  </a:schemeClr>
                </a:solidFill>
              </a:rPr>
              <a:t>Plan de travail :</a:t>
            </a:r>
            <a:endParaRPr lang="de-DE" sz="2400" dirty="0">
              <a:solidFill>
                <a:schemeClr val="accent2">
                  <a:lumMod val="75000"/>
                </a:schemeClr>
              </a:solidFill>
            </a:endParaRPr>
          </a:p>
        </p:txBody>
      </p:sp>
      <p:pic>
        <p:nvPicPr>
          <p:cNvPr id="16" name="Image 2">
            <a:extLst>
              <a:ext uri="{FF2B5EF4-FFF2-40B4-BE49-F238E27FC236}">
                <a16:creationId xmlns:a16="http://schemas.microsoft.com/office/drawing/2014/main" id="{B008D9AF-2B4D-4A86-B3C8-D93EFF7CA28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4420" y="1676400"/>
            <a:ext cx="7368539" cy="2743200"/>
          </a:xfrm>
          <a:prstGeom prst="rect">
            <a:avLst/>
          </a:prstGeom>
          <a:noFill/>
          <a:ln>
            <a:noFill/>
          </a:ln>
        </p:spPr>
      </p:pic>
      <p:sp>
        <p:nvSpPr>
          <p:cNvPr id="2" name="TextBox 1">
            <a:extLst>
              <a:ext uri="{FF2B5EF4-FFF2-40B4-BE49-F238E27FC236}">
                <a16:creationId xmlns:a16="http://schemas.microsoft.com/office/drawing/2014/main" id="{774D1230-9A0B-4D13-9062-685DA9DCFA08}"/>
              </a:ext>
            </a:extLst>
          </p:cNvPr>
          <p:cNvSpPr txBox="1"/>
          <p:nvPr/>
        </p:nvSpPr>
        <p:spPr>
          <a:xfrm>
            <a:off x="1074420" y="1186454"/>
            <a:ext cx="3793067" cy="307777"/>
          </a:xfrm>
          <a:prstGeom prst="rect">
            <a:avLst/>
          </a:prstGeom>
          <a:noFill/>
        </p:spPr>
        <p:txBody>
          <a:bodyPr wrap="square" rtlCol="0">
            <a:spAutoFit/>
          </a:bodyPr>
          <a:lstStyle/>
          <a:p>
            <a:r>
              <a:rPr lang="en-ZA" dirty="0">
                <a:solidFill>
                  <a:srgbClr val="002060"/>
                </a:solidFill>
              </a:rPr>
              <a:t>Semaine 1 :</a:t>
            </a:r>
            <a:endParaRPr lang="de-DE" dirty="0">
              <a:solidFill>
                <a:srgbClr val="002060"/>
              </a:solidFill>
            </a:endParaRPr>
          </a:p>
        </p:txBody>
      </p:sp>
    </p:spTree>
    <p:extLst>
      <p:ext uri="{BB962C8B-B14F-4D97-AF65-F5344CB8AC3E}">
        <p14:creationId xmlns:p14="http://schemas.microsoft.com/office/powerpoint/2010/main" val="14086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theme/theme1.xml><?xml version="1.0" encoding="utf-8"?>
<a:theme xmlns:a="http://schemas.openxmlformats.org/drawingml/2006/main" name="Hotel Business Plan by Slidesgo">
  <a:themeElements>
    <a:clrScheme name="Simple Light">
      <a:dk1>
        <a:srgbClr val="916452"/>
      </a:dk1>
      <a:lt1>
        <a:srgbClr val="FFFFFF"/>
      </a:lt1>
      <a:dk2>
        <a:srgbClr val="FFF6EC"/>
      </a:dk2>
      <a:lt2>
        <a:srgbClr val="FFC0A7"/>
      </a:lt2>
      <a:accent1>
        <a:srgbClr val="FED3C2"/>
      </a:accent1>
      <a:accent2>
        <a:srgbClr val="C7D8D0"/>
      </a:accent2>
      <a:accent3>
        <a:srgbClr val="E1EAE7"/>
      </a:accent3>
      <a:accent4>
        <a:srgbClr val="FFF6EC"/>
      </a:accent4>
      <a:accent5>
        <a:srgbClr val="FED3C2"/>
      </a:accent5>
      <a:accent6>
        <a:srgbClr val="C7D8D0"/>
      </a:accent6>
      <a:hlink>
        <a:srgbClr val="8C623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TotalTime>
  <Words>2390</Words>
  <Application>Microsoft Office PowerPoint</Application>
  <PresentationFormat>Affichage à l'écran (16:9)</PresentationFormat>
  <Paragraphs>303</Paragraphs>
  <Slides>53</Slides>
  <Notes>45</Notes>
  <HiddenSlides>0</HiddenSlides>
  <MMClips>0</MMClips>
  <ScaleCrop>false</ScaleCrop>
  <HeadingPairs>
    <vt:vector size="6" baseType="variant">
      <vt:variant>
        <vt:lpstr>Polices utilisées</vt:lpstr>
      </vt:variant>
      <vt:variant>
        <vt:i4>19</vt:i4>
      </vt:variant>
      <vt:variant>
        <vt:lpstr>Thème</vt:lpstr>
      </vt:variant>
      <vt:variant>
        <vt:i4>1</vt:i4>
      </vt:variant>
      <vt:variant>
        <vt:lpstr>Titres des diapositives</vt:lpstr>
      </vt:variant>
      <vt:variant>
        <vt:i4>53</vt:i4>
      </vt:variant>
    </vt:vector>
  </HeadingPairs>
  <TitlesOfParts>
    <vt:vector size="73" baseType="lpstr">
      <vt:lpstr>Calibri</vt:lpstr>
      <vt:lpstr>Andalus</vt:lpstr>
      <vt:lpstr>Open Sans</vt:lpstr>
      <vt:lpstr>Bahnschrift Condensed</vt:lpstr>
      <vt:lpstr>Times New Roman</vt:lpstr>
      <vt:lpstr>Calibri Light</vt:lpstr>
      <vt:lpstr>Roboto</vt:lpstr>
      <vt:lpstr>Playfair Display</vt:lpstr>
      <vt:lpstr>Arial</vt:lpstr>
      <vt:lpstr>Wingdings</vt:lpstr>
      <vt:lpstr>Livvic</vt:lpstr>
      <vt:lpstr>Bahnschrift Light Condensed</vt:lpstr>
      <vt:lpstr>Berlin Sans FB Demi</vt:lpstr>
      <vt:lpstr>Alfa Slab One</vt:lpstr>
      <vt:lpstr>Carter One</vt:lpstr>
      <vt:lpstr>Oswald SemiBold</vt:lpstr>
      <vt:lpstr>Söhne</vt:lpstr>
      <vt:lpstr>Gill Sans Ultra Bold Condensed</vt:lpstr>
      <vt:lpstr>Arial Black</vt:lpstr>
      <vt:lpstr>Hotel Business Plan by Slidesgo</vt:lpstr>
      <vt:lpstr>Présentation PowerPoint</vt:lpstr>
      <vt:lpstr>Sommaire</vt:lpstr>
      <vt:lpstr>Introduction</vt:lpstr>
      <vt:lpstr>Contexte Général de projet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Analyse et conception :</vt:lpstr>
      <vt:lpstr>Analyse et conception :</vt:lpstr>
      <vt:lpstr>Analyse et conception :</vt:lpstr>
      <vt:lpstr>Analyse et conception :</vt:lpstr>
      <vt:lpstr>Analyse et conception :</vt:lpstr>
      <vt:lpstr>Les choix technologiques</vt:lpstr>
      <vt:lpstr>Les choix technologiques :</vt:lpstr>
      <vt:lpstr>Les choix technologiques :</vt:lpstr>
      <vt:lpstr>Les choix technologiques :</vt:lpstr>
      <vt:lpstr>Les fonctionnalités  principals de notre projet:</vt:lpstr>
      <vt:lpstr>Les fonctionnalités  principals de notre projet:</vt:lpstr>
      <vt:lpstr>Les fonctionnalités  principals de notre projet:</vt:lpstr>
      <vt:lpstr>Les fonctionnalités  par utilisateur de notre projet:</vt:lpstr>
      <vt:lpstr>Les fonctionnalités  par utilisateur de notre projet:</vt:lpstr>
      <vt:lpstr>Les fonctionnalités  par utilisateur de notre projet:</vt:lpstr>
      <vt:lpstr>Benchmarking  :</vt:lpstr>
      <vt:lpstr>Tests :</vt:lpstr>
      <vt:lpstr>Plan de navigation :</vt:lpstr>
      <vt:lpstr>Plan de navigation :</vt:lpstr>
      <vt:lpstr>Plan de navigation :</vt:lpstr>
      <vt:lpstr>Plan de navigation :</vt:lpstr>
      <vt:lpstr>Plan de navigation :</vt:lpstr>
      <vt:lpstr>Plan de navigation :</vt:lpstr>
      <vt:lpstr>Plan de navigation :</vt:lpstr>
      <vt:lpstr>Plan de navigation :</vt:lpstr>
      <vt:lpstr>Les interfaces : login</vt:lpstr>
      <vt:lpstr>Les interfaces : Register</vt:lpstr>
      <vt:lpstr>Les interfaces : Reservation</vt:lpstr>
      <vt:lpstr>Les interfaces : Espace Client </vt:lpstr>
      <vt:lpstr>Les interfaces : Espace Admin </vt:lpstr>
      <vt:lpstr>Les interfaces : Commenter </vt:lpstr>
      <vt:lpstr>Les interfaces : Contacter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Business Plan Infographics</dc:title>
  <dc:creator>acer</dc:creator>
  <cp:lastModifiedBy>siarmarwa@gmail.com</cp:lastModifiedBy>
  <cp:revision>114</cp:revision>
  <dcterms:modified xsi:type="dcterms:W3CDTF">2023-06-05T18:21:08Z</dcterms:modified>
</cp:coreProperties>
</file>